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7" r:id="rId2"/>
    <p:sldId id="261" r:id="rId3"/>
    <p:sldId id="262" r:id="rId4"/>
    <p:sldId id="264" r:id="rId5"/>
    <p:sldId id="277" r:id="rId6"/>
    <p:sldId id="256" r:id="rId7"/>
    <p:sldId id="296" r:id="rId8"/>
    <p:sldId id="300" r:id="rId9"/>
    <p:sldId id="269" r:id="rId10"/>
    <p:sldId id="265" r:id="rId11"/>
    <p:sldId id="258" r:id="rId12"/>
    <p:sldId id="298" r:id="rId13"/>
    <p:sldId id="276" r:id="rId14"/>
    <p:sldId id="301" r:id="rId15"/>
    <p:sldId id="302" r:id="rId16"/>
    <p:sldId id="303" r:id="rId17"/>
    <p:sldId id="259" r:id="rId18"/>
    <p:sldId id="28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9" autoAdjust="0"/>
    <p:restoredTop sz="94660"/>
  </p:normalViewPr>
  <p:slideViewPr>
    <p:cSldViewPr snapToGrid="0">
      <p:cViewPr varScale="1">
        <p:scale>
          <a:sx n="152" d="100"/>
          <a:sy n="152" d="100"/>
        </p:scale>
        <p:origin x="4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261C11-912C-4FFB-83F0-D5AEC53B583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A20D30E7-8605-4593-951A-7721FD011DF0}">
      <dgm:prSet/>
      <dgm:spPr/>
      <dgm:t>
        <a:bodyPr/>
        <a:lstStyle/>
        <a:p>
          <a:r>
            <a:rPr lang="en-US"/>
            <a:t>Community </a:t>
          </a:r>
        </a:p>
      </dgm:t>
    </dgm:pt>
    <dgm:pt modelId="{F7AD05D3-6157-4190-B3AA-9D5CDC16BD4F}" type="parTrans" cxnId="{3FEAD9AA-327E-442B-9AD0-03EDEF1E8193}">
      <dgm:prSet/>
      <dgm:spPr/>
      <dgm:t>
        <a:bodyPr/>
        <a:lstStyle/>
        <a:p>
          <a:endParaRPr lang="en-US"/>
        </a:p>
      </dgm:t>
    </dgm:pt>
    <dgm:pt modelId="{FDF87688-1FFE-497C-915D-10E22234D362}" type="sibTrans" cxnId="{3FEAD9AA-327E-442B-9AD0-03EDEF1E8193}">
      <dgm:prSet/>
      <dgm:spPr/>
      <dgm:t>
        <a:bodyPr/>
        <a:lstStyle/>
        <a:p>
          <a:endParaRPr lang="en-US"/>
        </a:p>
      </dgm:t>
    </dgm:pt>
    <dgm:pt modelId="{C6444F89-6CC5-49E3-AC2A-BCFFF1465324}">
      <dgm:prSet/>
      <dgm:spPr/>
      <dgm:t>
        <a:bodyPr/>
        <a:lstStyle/>
        <a:p>
          <a:r>
            <a:rPr lang="en-US"/>
            <a:t>Church</a:t>
          </a:r>
        </a:p>
      </dgm:t>
    </dgm:pt>
    <dgm:pt modelId="{C32EBB7C-81B2-4C10-87C4-A14B3CCF52FF}" type="parTrans" cxnId="{678994C6-151F-4716-8E51-2E14092E1035}">
      <dgm:prSet/>
      <dgm:spPr/>
      <dgm:t>
        <a:bodyPr/>
        <a:lstStyle/>
        <a:p>
          <a:endParaRPr lang="en-US"/>
        </a:p>
      </dgm:t>
    </dgm:pt>
    <dgm:pt modelId="{D62936F5-0D53-406A-A3D7-E9F42C5AEFB8}" type="sibTrans" cxnId="{678994C6-151F-4716-8E51-2E14092E1035}">
      <dgm:prSet/>
      <dgm:spPr/>
      <dgm:t>
        <a:bodyPr/>
        <a:lstStyle/>
        <a:p>
          <a:endParaRPr lang="en-US"/>
        </a:p>
      </dgm:t>
    </dgm:pt>
    <dgm:pt modelId="{EE8A389A-BBA7-42E3-8121-D2229084E2ED}">
      <dgm:prSet/>
      <dgm:spPr/>
      <dgm:t>
        <a:bodyPr/>
        <a:lstStyle/>
        <a:p>
          <a:r>
            <a:rPr lang="en-US" dirty="0"/>
            <a:t>Connections </a:t>
          </a:r>
        </a:p>
        <a:p>
          <a:r>
            <a:rPr lang="en-US" dirty="0"/>
            <a:t>(Community, Church, and People)</a:t>
          </a:r>
        </a:p>
      </dgm:t>
    </dgm:pt>
    <dgm:pt modelId="{DD0766F6-10EB-46F8-AF27-89D43493116B}" type="parTrans" cxnId="{7DCA83B0-1F91-48E1-94F8-4B493C872A76}">
      <dgm:prSet/>
      <dgm:spPr/>
      <dgm:t>
        <a:bodyPr/>
        <a:lstStyle/>
        <a:p>
          <a:endParaRPr lang="en-US"/>
        </a:p>
      </dgm:t>
    </dgm:pt>
    <dgm:pt modelId="{43BE92D8-D077-42B5-99BA-998DA9486971}" type="sibTrans" cxnId="{7DCA83B0-1F91-48E1-94F8-4B493C872A76}">
      <dgm:prSet/>
      <dgm:spPr/>
      <dgm:t>
        <a:bodyPr/>
        <a:lstStyle/>
        <a:p>
          <a:endParaRPr lang="en-US"/>
        </a:p>
      </dgm:t>
    </dgm:pt>
    <dgm:pt modelId="{CC53399C-5F20-4E3D-A740-CD00F333563B}" type="pres">
      <dgm:prSet presAssocID="{26261C11-912C-4FFB-83F0-D5AEC53B5835}" presName="linear" presStyleCnt="0">
        <dgm:presLayoutVars>
          <dgm:animLvl val="lvl"/>
          <dgm:resizeHandles val="exact"/>
        </dgm:presLayoutVars>
      </dgm:prSet>
      <dgm:spPr/>
    </dgm:pt>
    <dgm:pt modelId="{78655375-5BD0-4503-A082-6ABB4CFBCA6B}" type="pres">
      <dgm:prSet presAssocID="{A20D30E7-8605-4593-951A-7721FD011DF0}" presName="parentText" presStyleLbl="node1" presStyleIdx="0" presStyleCnt="3">
        <dgm:presLayoutVars>
          <dgm:chMax val="0"/>
          <dgm:bulletEnabled val="1"/>
        </dgm:presLayoutVars>
      </dgm:prSet>
      <dgm:spPr/>
    </dgm:pt>
    <dgm:pt modelId="{C241823F-8304-47BF-A5B1-DABFB4F247D3}" type="pres">
      <dgm:prSet presAssocID="{FDF87688-1FFE-497C-915D-10E22234D362}" presName="spacer" presStyleCnt="0"/>
      <dgm:spPr/>
    </dgm:pt>
    <dgm:pt modelId="{9DEEB117-9182-43B7-964D-6B84E4EEAFE8}" type="pres">
      <dgm:prSet presAssocID="{C6444F89-6CC5-49E3-AC2A-BCFFF1465324}" presName="parentText" presStyleLbl="node1" presStyleIdx="1" presStyleCnt="3">
        <dgm:presLayoutVars>
          <dgm:chMax val="0"/>
          <dgm:bulletEnabled val="1"/>
        </dgm:presLayoutVars>
      </dgm:prSet>
      <dgm:spPr/>
    </dgm:pt>
    <dgm:pt modelId="{FBFA9BFC-9845-45D3-930E-A14E9FD94E1E}" type="pres">
      <dgm:prSet presAssocID="{D62936F5-0D53-406A-A3D7-E9F42C5AEFB8}" presName="spacer" presStyleCnt="0"/>
      <dgm:spPr/>
    </dgm:pt>
    <dgm:pt modelId="{9F443B1D-FBA7-4603-8D54-DB6138602C8F}" type="pres">
      <dgm:prSet presAssocID="{EE8A389A-BBA7-42E3-8121-D2229084E2ED}" presName="parentText" presStyleLbl="node1" presStyleIdx="2" presStyleCnt="3">
        <dgm:presLayoutVars>
          <dgm:chMax val="0"/>
          <dgm:bulletEnabled val="1"/>
        </dgm:presLayoutVars>
      </dgm:prSet>
      <dgm:spPr/>
    </dgm:pt>
  </dgm:ptLst>
  <dgm:cxnLst>
    <dgm:cxn modelId="{F904D81B-92BD-4598-8FB4-E715E1A356DC}" type="presOf" srcId="{EE8A389A-BBA7-42E3-8121-D2229084E2ED}" destId="{9F443B1D-FBA7-4603-8D54-DB6138602C8F}" srcOrd="0" destOrd="0" presId="urn:microsoft.com/office/officeart/2005/8/layout/vList2"/>
    <dgm:cxn modelId="{8A4C4E22-576B-4D37-BB74-F81D8E8906FC}" type="presOf" srcId="{C6444F89-6CC5-49E3-AC2A-BCFFF1465324}" destId="{9DEEB117-9182-43B7-964D-6B84E4EEAFE8}" srcOrd="0" destOrd="0" presId="urn:microsoft.com/office/officeart/2005/8/layout/vList2"/>
    <dgm:cxn modelId="{07B0E872-62A1-4C94-BF6E-08A1BF0B75D2}" type="presOf" srcId="{26261C11-912C-4FFB-83F0-D5AEC53B5835}" destId="{CC53399C-5F20-4E3D-A740-CD00F333563B}" srcOrd="0" destOrd="0" presId="urn:microsoft.com/office/officeart/2005/8/layout/vList2"/>
    <dgm:cxn modelId="{3FEAD9AA-327E-442B-9AD0-03EDEF1E8193}" srcId="{26261C11-912C-4FFB-83F0-D5AEC53B5835}" destId="{A20D30E7-8605-4593-951A-7721FD011DF0}" srcOrd="0" destOrd="0" parTransId="{F7AD05D3-6157-4190-B3AA-9D5CDC16BD4F}" sibTransId="{FDF87688-1FFE-497C-915D-10E22234D362}"/>
    <dgm:cxn modelId="{7DCA83B0-1F91-48E1-94F8-4B493C872A76}" srcId="{26261C11-912C-4FFB-83F0-D5AEC53B5835}" destId="{EE8A389A-BBA7-42E3-8121-D2229084E2ED}" srcOrd="2" destOrd="0" parTransId="{DD0766F6-10EB-46F8-AF27-89D43493116B}" sibTransId="{43BE92D8-D077-42B5-99BA-998DA9486971}"/>
    <dgm:cxn modelId="{678994C6-151F-4716-8E51-2E14092E1035}" srcId="{26261C11-912C-4FFB-83F0-D5AEC53B5835}" destId="{C6444F89-6CC5-49E3-AC2A-BCFFF1465324}" srcOrd="1" destOrd="0" parTransId="{C32EBB7C-81B2-4C10-87C4-A14B3CCF52FF}" sibTransId="{D62936F5-0D53-406A-A3D7-E9F42C5AEFB8}"/>
    <dgm:cxn modelId="{47CAF2F6-9001-4BC8-8C10-09F60CA99B1B}" type="presOf" srcId="{A20D30E7-8605-4593-951A-7721FD011DF0}" destId="{78655375-5BD0-4503-A082-6ABB4CFBCA6B}" srcOrd="0" destOrd="0" presId="urn:microsoft.com/office/officeart/2005/8/layout/vList2"/>
    <dgm:cxn modelId="{C38BEAFD-FFDB-49D2-BA7C-3D9CB7FA5A4D}" type="presParOf" srcId="{CC53399C-5F20-4E3D-A740-CD00F333563B}" destId="{78655375-5BD0-4503-A082-6ABB4CFBCA6B}" srcOrd="0" destOrd="0" presId="urn:microsoft.com/office/officeart/2005/8/layout/vList2"/>
    <dgm:cxn modelId="{5598FC88-315F-4C05-AAE7-EDF8FE65A38E}" type="presParOf" srcId="{CC53399C-5F20-4E3D-A740-CD00F333563B}" destId="{C241823F-8304-47BF-A5B1-DABFB4F247D3}" srcOrd="1" destOrd="0" presId="urn:microsoft.com/office/officeart/2005/8/layout/vList2"/>
    <dgm:cxn modelId="{D6A0D02E-88B1-4E7D-B1AB-83098D7081A5}" type="presParOf" srcId="{CC53399C-5F20-4E3D-A740-CD00F333563B}" destId="{9DEEB117-9182-43B7-964D-6B84E4EEAFE8}" srcOrd="2" destOrd="0" presId="urn:microsoft.com/office/officeart/2005/8/layout/vList2"/>
    <dgm:cxn modelId="{77D3F675-B47C-42F0-A9EB-41ECB6E694C9}" type="presParOf" srcId="{CC53399C-5F20-4E3D-A740-CD00F333563B}" destId="{FBFA9BFC-9845-45D3-930E-A14E9FD94E1E}" srcOrd="3" destOrd="0" presId="urn:microsoft.com/office/officeart/2005/8/layout/vList2"/>
    <dgm:cxn modelId="{56892D3E-0BD9-491D-AF4F-7CB14010E8F1}" type="presParOf" srcId="{CC53399C-5F20-4E3D-A740-CD00F333563B}" destId="{9F443B1D-FBA7-4603-8D54-DB6138602C8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55375-5BD0-4503-A082-6ABB4CFBCA6B}">
      <dsp:nvSpPr>
        <dsp:cNvPr id="0" name=""/>
        <dsp:cNvSpPr/>
      </dsp:nvSpPr>
      <dsp:spPr>
        <a:xfrm>
          <a:off x="0" y="320306"/>
          <a:ext cx="6266011" cy="1360124"/>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Community </a:t>
          </a:r>
        </a:p>
      </dsp:txBody>
      <dsp:txXfrm>
        <a:off x="66396" y="386702"/>
        <a:ext cx="6133219" cy="1227332"/>
      </dsp:txXfrm>
    </dsp:sp>
    <dsp:sp modelId="{9DEEB117-9182-43B7-964D-6B84E4EEAFE8}">
      <dsp:nvSpPr>
        <dsp:cNvPr id="0" name=""/>
        <dsp:cNvSpPr/>
      </dsp:nvSpPr>
      <dsp:spPr>
        <a:xfrm>
          <a:off x="0" y="1769711"/>
          <a:ext cx="6266011" cy="1360124"/>
        </a:xfrm>
        <a:prstGeom prst="roundRect">
          <a:avLst/>
        </a:prstGeom>
        <a:gradFill rotWithShape="0">
          <a:gsLst>
            <a:gs pos="0">
              <a:schemeClr val="accent5">
                <a:hueOff val="801524"/>
                <a:satOff val="-9438"/>
                <a:lumOff val="6274"/>
                <a:alphaOff val="0"/>
                <a:tint val="96000"/>
                <a:lumMod val="104000"/>
              </a:schemeClr>
            </a:gs>
            <a:gs pos="100000">
              <a:schemeClr val="accent5">
                <a:hueOff val="801524"/>
                <a:satOff val="-9438"/>
                <a:lumOff val="627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Church</a:t>
          </a:r>
        </a:p>
      </dsp:txBody>
      <dsp:txXfrm>
        <a:off x="66396" y="1836107"/>
        <a:ext cx="6133219" cy="1227332"/>
      </dsp:txXfrm>
    </dsp:sp>
    <dsp:sp modelId="{9F443B1D-FBA7-4603-8D54-DB6138602C8F}">
      <dsp:nvSpPr>
        <dsp:cNvPr id="0" name=""/>
        <dsp:cNvSpPr/>
      </dsp:nvSpPr>
      <dsp:spPr>
        <a:xfrm>
          <a:off x="0" y="3219116"/>
          <a:ext cx="6266011" cy="1360124"/>
        </a:xfrm>
        <a:prstGeom prst="roundRect">
          <a:avLst/>
        </a:prstGeom>
        <a:gradFill rotWithShape="0">
          <a:gsLst>
            <a:gs pos="0">
              <a:schemeClr val="accent5">
                <a:hueOff val="1603047"/>
                <a:satOff val="-18876"/>
                <a:lumOff val="12549"/>
                <a:alphaOff val="0"/>
                <a:tint val="96000"/>
                <a:lumMod val="104000"/>
              </a:schemeClr>
            </a:gs>
            <a:gs pos="100000">
              <a:schemeClr val="accent5">
                <a:hueOff val="1603047"/>
                <a:satOff val="-18876"/>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Connections </a:t>
          </a:r>
        </a:p>
        <a:p>
          <a:pPr marL="0" lvl="0" indent="0" algn="l" defTabSz="1377950">
            <a:lnSpc>
              <a:spcPct val="90000"/>
            </a:lnSpc>
            <a:spcBef>
              <a:spcPct val="0"/>
            </a:spcBef>
            <a:spcAft>
              <a:spcPct val="35000"/>
            </a:spcAft>
            <a:buNone/>
          </a:pPr>
          <a:r>
            <a:rPr lang="en-US" sz="3100" kern="1200" dirty="0"/>
            <a:t>(Community, Church, and People)</a:t>
          </a:r>
        </a:p>
      </dsp:txBody>
      <dsp:txXfrm>
        <a:off x="66396" y="3285512"/>
        <a:ext cx="6133219" cy="12273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A04251-F4ED-4625-8B2F-CA6BC287E857}" type="datetimeFigureOut">
              <a:rPr lang="en-US" smtClean="0"/>
              <a:t>10/27/22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3D1AB-C4F7-49BB-91B5-6CB2E07F4E80}" type="slidenum">
              <a:rPr lang="en-US" smtClean="0"/>
              <a:t>‹#›</a:t>
            </a:fld>
            <a:endParaRPr lang="en-US"/>
          </a:p>
        </p:txBody>
      </p:sp>
    </p:spTree>
    <p:extLst>
      <p:ext uri="{BB962C8B-B14F-4D97-AF65-F5344CB8AC3E}">
        <p14:creationId xmlns:p14="http://schemas.microsoft.com/office/powerpoint/2010/main" val="379247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A04251-F4ED-4625-8B2F-CA6BC287E857}" type="datetimeFigureOut">
              <a:rPr lang="en-US" smtClean="0"/>
              <a:t>10/27/22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83D1AB-C4F7-49BB-91B5-6CB2E07F4E80}" type="slidenum">
              <a:rPr lang="en-US" smtClean="0"/>
              <a:t>‹#›</a:t>
            </a:fld>
            <a:endParaRPr lang="en-US"/>
          </a:p>
        </p:txBody>
      </p:sp>
    </p:spTree>
    <p:extLst>
      <p:ext uri="{BB962C8B-B14F-4D97-AF65-F5344CB8AC3E}">
        <p14:creationId xmlns:p14="http://schemas.microsoft.com/office/powerpoint/2010/main" val="4153244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A04251-F4ED-4625-8B2F-CA6BC287E857}" type="datetimeFigureOut">
              <a:rPr lang="en-US" smtClean="0"/>
              <a:t>10/27/22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83D1AB-C4F7-49BB-91B5-6CB2E07F4E80}" type="slidenum">
              <a:rPr lang="en-US" smtClean="0"/>
              <a:t>‹#›</a:t>
            </a:fld>
            <a:endParaRPr lang="en-US"/>
          </a:p>
        </p:txBody>
      </p:sp>
    </p:spTree>
    <p:extLst>
      <p:ext uri="{BB962C8B-B14F-4D97-AF65-F5344CB8AC3E}">
        <p14:creationId xmlns:p14="http://schemas.microsoft.com/office/powerpoint/2010/main" val="2458034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A04251-F4ED-4625-8B2F-CA6BC287E857}" type="datetimeFigureOut">
              <a:rPr lang="en-US" smtClean="0"/>
              <a:t>10/27/22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83D1AB-C4F7-49BB-91B5-6CB2E07F4E80}"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75349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A04251-F4ED-4625-8B2F-CA6BC287E857}" type="datetimeFigureOut">
              <a:rPr lang="en-US" smtClean="0"/>
              <a:t>10/27/22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83D1AB-C4F7-49BB-91B5-6CB2E07F4E80}" type="slidenum">
              <a:rPr lang="en-US" smtClean="0"/>
              <a:t>‹#›</a:t>
            </a:fld>
            <a:endParaRPr lang="en-US"/>
          </a:p>
        </p:txBody>
      </p:sp>
    </p:spTree>
    <p:extLst>
      <p:ext uri="{BB962C8B-B14F-4D97-AF65-F5344CB8AC3E}">
        <p14:creationId xmlns:p14="http://schemas.microsoft.com/office/powerpoint/2010/main" val="1441084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CA04251-F4ED-4625-8B2F-CA6BC287E857}" type="datetimeFigureOut">
              <a:rPr lang="en-US" smtClean="0"/>
              <a:t>10/27/22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83D1AB-C4F7-49BB-91B5-6CB2E07F4E80}" type="slidenum">
              <a:rPr lang="en-US" smtClean="0"/>
              <a:t>‹#›</a:t>
            </a:fld>
            <a:endParaRPr lang="en-US"/>
          </a:p>
        </p:txBody>
      </p:sp>
    </p:spTree>
    <p:extLst>
      <p:ext uri="{BB962C8B-B14F-4D97-AF65-F5344CB8AC3E}">
        <p14:creationId xmlns:p14="http://schemas.microsoft.com/office/powerpoint/2010/main" val="1260973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CA04251-F4ED-4625-8B2F-CA6BC287E857}" type="datetimeFigureOut">
              <a:rPr lang="en-US" smtClean="0"/>
              <a:t>10/27/22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83D1AB-C4F7-49BB-91B5-6CB2E07F4E80}" type="slidenum">
              <a:rPr lang="en-US" smtClean="0"/>
              <a:t>‹#›</a:t>
            </a:fld>
            <a:endParaRPr lang="en-US"/>
          </a:p>
        </p:txBody>
      </p:sp>
    </p:spTree>
    <p:extLst>
      <p:ext uri="{BB962C8B-B14F-4D97-AF65-F5344CB8AC3E}">
        <p14:creationId xmlns:p14="http://schemas.microsoft.com/office/powerpoint/2010/main" val="1177836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A04251-F4ED-4625-8B2F-CA6BC287E857}" type="datetimeFigureOut">
              <a:rPr lang="en-US" smtClean="0"/>
              <a:t>10/27/22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3D1AB-C4F7-49BB-91B5-6CB2E07F4E80}" type="slidenum">
              <a:rPr lang="en-US" smtClean="0"/>
              <a:t>‹#›</a:t>
            </a:fld>
            <a:endParaRPr lang="en-US"/>
          </a:p>
        </p:txBody>
      </p:sp>
    </p:spTree>
    <p:extLst>
      <p:ext uri="{BB962C8B-B14F-4D97-AF65-F5344CB8AC3E}">
        <p14:creationId xmlns:p14="http://schemas.microsoft.com/office/powerpoint/2010/main" val="2945958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A04251-F4ED-4625-8B2F-CA6BC287E857}" type="datetimeFigureOut">
              <a:rPr lang="en-US" smtClean="0"/>
              <a:t>10/27/22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3D1AB-C4F7-49BB-91B5-6CB2E07F4E80}" type="slidenum">
              <a:rPr lang="en-US" smtClean="0"/>
              <a:t>‹#›</a:t>
            </a:fld>
            <a:endParaRPr lang="en-US"/>
          </a:p>
        </p:txBody>
      </p:sp>
    </p:spTree>
    <p:extLst>
      <p:ext uri="{BB962C8B-B14F-4D97-AF65-F5344CB8AC3E}">
        <p14:creationId xmlns:p14="http://schemas.microsoft.com/office/powerpoint/2010/main" val="1298320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A04251-F4ED-4625-8B2F-CA6BC287E857}" type="datetimeFigureOut">
              <a:rPr lang="en-US" smtClean="0"/>
              <a:t>10/27/22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3D1AB-C4F7-49BB-91B5-6CB2E07F4E80}" type="slidenum">
              <a:rPr lang="en-US" smtClean="0"/>
              <a:t>‹#›</a:t>
            </a:fld>
            <a:endParaRPr lang="en-US"/>
          </a:p>
        </p:txBody>
      </p:sp>
    </p:spTree>
    <p:extLst>
      <p:ext uri="{BB962C8B-B14F-4D97-AF65-F5344CB8AC3E}">
        <p14:creationId xmlns:p14="http://schemas.microsoft.com/office/powerpoint/2010/main" val="68015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A04251-F4ED-4625-8B2F-CA6BC287E857}" type="datetimeFigureOut">
              <a:rPr lang="en-US" smtClean="0"/>
              <a:t>10/27/22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3D1AB-C4F7-49BB-91B5-6CB2E07F4E80}" type="slidenum">
              <a:rPr lang="en-US" smtClean="0"/>
              <a:t>‹#›</a:t>
            </a:fld>
            <a:endParaRPr lang="en-US"/>
          </a:p>
        </p:txBody>
      </p:sp>
    </p:spTree>
    <p:extLst>
      <p:ext uri="{BB962C8B-B14F-4D97-AF65-F5344CB8AC3E}">
        <p14:creationId xmlns:p14="http://schemas.microsoft.com/office/powerpoint/2010/main" val="258335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04251-F4ED-4625-8B2F-CA6BC287E857}" type="datetimeFigureOut">
              <a:rPr lang="en-US" smtClean="0"/>
              <a:t>10/27/22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83D1AB-C4F7-49BB-91B5-6CB2E07F4E80}" type="slidenum">
              <a:rPr lang="en-US" smtClean="0"/>
              <a:t>‹#›</a:t>
            </a:fld>
            <a:endParaRPr lang="en-US"/>
          </a:p>
        </p:txBody>
      </p:sp>
    </p:spTree>
    <p:extLst>
      <p:ext uri="{BB962C8B-B14F-4D97-AF65-F5344CB8AC3E}">
        <p14:creationId xmlns:p14="http://schemas.microsoft.com/office/powerpoint/2010/main" val="3360976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A04251-F4ED-4625-8B2F-CA6BC287E857}" type="datetimeFigureOut">
              <a:rPr lang="en-US" smtClean="0"/>
              <a:t>10/27/22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83D1AB-C4F7-49BB-91B5-6CB2E07F4E80}" type="slidenum">
              <a:rPr lang="en-US" smtClean="0"/>
              <a:t>‹#›</a:t>
            </a:fld>
            <a:endParaRPr lang="en-US"/>
          </a:p>
        </p:txBody>
      </p:sp>
    </p:spTree>
    <p:extLst>
      <p:ext uri="{BB962C8B-B14F-4D97-AF65-F5344CB8AC3E}">
        <p14:creationId xmlns:p14="http://schemas.microsoft.com/office/powerpoint/2010/main" val="3173656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A04251-F4ED-4625-8B2F-CA6BC287E857}" type="datetimeFigureOut">
              <a:rPr lang="en-US" smtClean="0"/>
              <a:t>10/27/22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83D1AB-C4F7-49BB-91B5-6CB2E07F4E80}" type="slidenum">
              <a:rPr lang="en-US" smtClean="0"/>
              <a:t>‹#›</a:t>
            </a:fld>
            <a:endParaRPr lang="en-US"/>
          </a:p>
        </p:txBody>
      </p:sp>
    </p:spTree>
    <p:extLst>
      <p:ext uri="{BB962C8B-B14F-4D97-AF65-F5344CB8AC3E}">
        <p14:creationId xmlns:p14="http://schemas.microsoft.com/office/powerpoint/2010/main" val="2738135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04251-F4ED-4625-8B2F-CA6BC287E857}" type="datetimeFigureOut">
              <a:rPr lang="en-US" smtClean="0"/>
              <a:t>10/27/22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83D1AB-C4F7-49BB-91B5-6CB2E07F4E80}" type="slidenum">
              <a:rPr lang="en-US" smtClean="0"/>
              <a:t>‹#›</a:t>
            </a:fld>
            <a:endParaRPr lang="en-US"/>
          </a:p>
        </p:txBody>
      </p:sp>
    </p:spTree>
    <p:extLst>
      <p:ext uri="{BB962C8B-B14F-4D97-AF65-F5344CB8AC3E}">
        <p14:creationId xmlns:p14="http://schemas.microsoft.com/office/powerpoint/2010/main" val="1855565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A04251-F4ED-4625-8B2F-CA6BC287E857}" type="datetimeFigureOut">
              <a:rPr lang="en-US" smtClean="0"/>
              <a:t>10/27/22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83D1AB-C4F7-49BB-91B5-6CB2E07F4E80}" type="slidenum">
              <a:rPr lang="en-US" smtClean="0"/>
              <a:t>‹#›</a:t>
            </a:fld>
            <a:endParaRPr lang="en-US"/>
          </a:p>
        </p:txBody>
      </p:sp>
    </p:spTree>
    <p:extLst>
      <p:ext uri="{BB962C8B-B14F-4D97-AF65-F5344CB8AC3E}">
        <p14:creationId xmlns:p14="http://schemas.microsoft.com/office/powerpoint/2010/main" val="245700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A04251-F4ED-4625-8B2F-CA6BC287E857}" type="datetimeFigureOut">
              <a:rPr lang="en-US" smtClean="0"/>
              <a:t>10/27/22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83D1AB-C4F7-49BB-91B5-6CB2E07F4E80}" type="slidenum">
              <a:rPr lang="en-US" smtClean="0"/>
              <a:t>‹#›</a:t>
            </a:fld>
            <a:endParaRPr lang="en-US"/>
          </a:p>
        </p:txBody>
      </p:sp>
    </p:spTree>
    <p:extLst>
      <p:ext uri="{BB962C8B-B14F-4D97-AF65-F5344CB8AC3E}">
        <p14:creationId xmlns:p14="http://schemas.microsoft.com/office/powerpoint/2010/main" val="2416022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CA04251-F4ED-4625-8B2F-CA6BC287E857}" type="datetimeFigureOut">
              <a:rPr lang="en-US" smtClean="0"/>
              <a:t>10/27/22</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283D1AB-C4F7-49BB-91B5-6CB2E07F4E80}" type="slidenum">
              <a:rPr lang="en-US" smtClean="0"/>
              <a:t>‹#›</a:t>
            </a:fld>
            <a:endParaRPr lang="en-US"/>
          </a:p>
        </p:txBody>
      </p:sp>
    </p:spTree>
    <p:extLst>
      <p:ext uri="{BB962C8B-B14F-4D97-AF65-F5344CB8AC3E}">
        <p14:creationId xmlns:p14="http://schemas.microsoft.com/office/powerpoint/2010/main" val="262607424"/>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ebenglish.se/united-kingdom/" TargetMode="External"/><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3" Type="http://schemas.openxmlformats.org/officeDocument/2006/relationships/hyperlink" Target="https://wikitravel.org/en/Haiti"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ikitravel.org/en/Haiti"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ww.flickr.com/photos/genomegov/29686783456"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pen.lib.umn.edu/worldgeography/chapter/4-4-canada/"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314B-3AB1-4ADE-92E8-3F9DBB8B9A13}"/>
              </a:ext>
            </a:extLst>
          </p:cNvPr>
          <p:cNvSpPr>
            <a:spLocks noGrp="1"/>
          </p:cNvSpPr>
          <p:nvPr>
            <p:ph type="title"/>
          </p:nvPr>
        </p:nvSpPr>
        <p:spPr/>
        <p:txBody>
          <a:bodyPr/>
          <a:lstStyle/>
          <a:p>
            <a:r>
              <a:rPr lang="en-US" dirty="0"/>
              <a:t>Prayer of Adoration</a:t>
            </a:r>
          </a:p>
        </p:txBody>
      </p:sp>
      <p:sp>
        <p:nvSpPr>
          <p:cNvPr id="3" name="Content Placeholder 2">
            <a:extLst>
              <a:ext uri="{FF2B5EF4-FFF2-40B4-BE49-F238E27FC236}">
                <a16:creationId xmlns:a16="http://schemas.microsoft.com/office/drawing/2014/main" id="{E14B31F0-CD91-4434-8680-83FBAEB0A90D}"/>
              </a:ext>
            </a:extLst>
          </p:cNvPr>
          <p:cNvSpPr>
            <a:spLocks noGrp="1"/>
          </p:cNvSpPr>
          <p:nvPr>
            <p:ph idx="1"/>
          </p:nvPr>
        </p:nvSpPr>
        <p:spPr/>
        <p:txBody>
          <a:bodyPr>
            <a:normAutofit/>
          </a:bodyPr>
          <a:lstStyle/>
          <a:p>
            <a:pPr marL="36900" indent="0">
              <a:buNone/>
            </a:pPr>
            <a:r>
              <a:rPr lang="en-US" sz="3200" b="0" dirty="0">
                <a:solidFill>
                  <a:schemeClr val="tx1"/>
                </a:solidFill>
                <a:effectLst/>
                <a:latin typeface="Century Gothic" panose="020B0502020202020204" pitchFamily="34" charset="0"/>
              </a:rPr>
              <a:t>Yours, O Lord, is the greatness, the power, the glory, the victory, and the majesty. Everything in the heavens and on earth is yours, O Lord, and this is your kingdom. We adore you as the one who is over all things. – 1 Chronicles 29:11</a:t>
            </a:r>
            <a:endParaRPr lang="en-US" sz="3200" dirty="0">
              <a:solidFill>
                <a:schemeClr val="tx1"/>
              </a:solidFill>
            </a:endParaRPr>
          </a:p>
        </p:txBody>
      </p:sp>
    </p:spTree>
    <p:extLst>
      <p:ext uri="{BB962C8B-B14F-4D97-AF65-F5344CB8AC3E}">
        <p14:creationId xmlns:p14="http://schemas.microsoft.com/office/powerpoint/2010/main" val="3128022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C876-5E7A-4C55-9BEE-CE36AF62BACC}"/>
              </a:ext>
            </a:extLst>
          </p:cNvPr>
          <p:cNvSpPr>
            <a:spLocks noGrp="1"/>
          </p:cNvSpPr>
          <p:nvPr>
            <p:ph type="title"/>
          </p:nvPr>
        </p:nvSpPr>
        <p:spPr>
          <a:xfrm>
            <a:off x="4957011" y="365761"/>
            <a:ext cx="6310546" cy="1402080"/>
          </a:xfrm>
        </p:spPr>
        <p:txBody>
          <a:bodyPr>
            <a:normAutofit/>
          </a:bodyPr>
          <a:lstStyle/>
          <a:p>
            <a:r>
              <a:rPr lang="en-US" dirty="0"/>
              <a:t>United States: COMMUNITY</a:t>
            </a:r>
          </a:p>
        </p:txBody>
      </p:sp>
      <p:pic>
        <p:nvPicPr>
          <p:cNvPr id="18" name="Picture 13">
            <a:extLst>
              <a:ext uri="{FF2B5EF4-FFF2-40B4-BE49-F238E27FC236}">
                <a16:creationId xmlns:a16="http://schemas.microsoft.com/office/drawing/2014/main" id="{3571A55B-8C56-492F-B317-105830ECF9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0" y="1"/>
            <a:ext cx="4690532" cy="6858000"/>
          </a:xfrm>
          <a:prstGeom prst="rect">
            <a:avLst/>
          </a:prstGeom>
        </p:spPr>
      </p:pic>
      <p:pic>
        <p:nvPicPr>
          <p:cNvPr id="5" name="Picture 4" descr="Graphical user interface, text, application, Word, email&#10;&#10;Description automatically generated">
            <a:extLst>
              <a:ext uri="{FF2B5EF4-FFF2-40B4-BE49-F238E27FC236}">
                <a16:creationId xmlns:a16="http://schemas.microsoft.com/office/drawing/2014/main" id="{35983930-BBD0-4B58-B23F-758831B66B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600000">
            <a:off x="81785" y="1873801"/>
            <a:ext cx="4526962" cy="1290184"/>
          </a:xfrm>
          <a:prstGeom prst="rect">
            <a:avLst/>
          </a:prstGeom>
        </p:spPr>
      </p:pic>
      <p:sp>
        <p:nvSpPr>
          <p:cNvPr id="3" name="Content Placeholder 2">
            <a:extLst>
              <a:ext uri="{FF2B5EF4-FFF2-40B4-BE49-F238E27FC236}">
                <a16:creationId xmlns:a16="http://schemas.microsoft.com/office/drawing/2014/main" id="{34319E29-6D90-4F27-BC80-E6CA2C4E1A7E}"/>
              </a:ext>
            </a:extLst>
          </p:cNvPr>
          <p:cNvSpPr>
            <a:spLocks noGrp="1"/>
          </p:cNvSpPr>
          <p:nvPr>
            <p:ph idx="1"/>
          </p:nvPr>
        </p:nvSpPr>
        <p:spPr>
          <a:xfrm>
            <a:off x="4957011" y="1873800"/>
            <a:ext cx="6310546" cy="2087716"/>
          </a:xfrm>
        </p:spPr>
        <p:txBody>
          <a:bodyPr>
            <a:normAutofit fontScale="85000" lnSpcReduction="10000"/>
          </a:bodyPr>
          <a:lstStyle/>
          <a:p>
            <a:pPr marL="36900" indent="0">
              <a:buNone/>
            </a:pPr>
            <a:r>
              <a:rPr lang="en-US" u="sng" dirty="0"/>
              <a:t>Prayer items:</a:t>
            </a:r>
          </a:p>
          <a:p>
            <a:pPr>
              <a:buFont typeface="Arial" panose="020B0604020202020204" pitchFamily="34" charset="0"/>
              <a:buChar char="•"/>
            </a:pPr>
            <a:r>
              <a:rPr lang="en-US" dirty="0">
                <a:effectLst/>
              </a:rPr>
              <a:t>Pray that the stronghold on gun violence would stop</a:t>
            </a:r>
          </a:p>
          <a:p>
            <a:pPr>
              <a:buFont typeface="Arial" panose="020B0604020202020204" pitchFamily="34" charset="0"/>
              <a:buChar char="•"/>
            </a:pPr>
            <a:r>
              <a:rPr lang="en-US" dirty="0">
                <a:effectLst/>
              </a:rPr>
              <a:t>Pray that young people who are perpetrators of violence would be awakened by a God given purpose</a:t>
            </a:r>
          </a:p>
          <a:p>
            <a:pPr>
              <a:buFont typeface="Arial" panose="020B0604020202020204" pitchFamily="34" charset="0"/>
              <a:buChar char="•"/>
            </a:pPr>
            <a:r>
              <a:rPr lang="en-US" dirty="0">
                <a:effectLst/>
              </a:rPr>
              <a:t>Pray that Black communities would find favor with God in the areas of social, economic, and environmental challenges</a:t>
            </a:r>
          </a:p>
        </p:txBody>
      </p:sp>
      <p:pic>
        <p:nvPicPr>
          <p:cNvPr id="4" name="Picture 3" descr="Text&#10;&#10;Description automatically generated">
            <a:extLst>
              <a:ext uri="{FF2B5EF4-FFF2-40B4-BE49-F238E27FC236}">
                <a16:creationId xmlns:a16="http://schemas.microsoft.com/office/drawing/2014/main" id="{9177CAE1-78C9-699E-6A2E-656C7B6D0E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10" y="4841276"/>
            <a:ext cx="4609522" cy="1717272"/>
          </a:xfrm>
          <a:prstGeom prst="rect">
            <a:avLst/>
          </a:prstGeom>
        </p:spPr>
      </p:pic>
    </p:spTree>
    <p:extLst>
      <p:ext uri="{BB962C8B-B14F-4D97-AF65-F5344CB8AC3E}">
        <p14:creationId xmlns:p14="http://schemas.microsoft.com/office/powerpoint/2010/main" val="1854505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C876-5E7A-4C55-9BEE-CE36AF62BACC}"/>
              </a:ext>
            </a:extLst>
          </p:cNvPr>
          <p:cNvSpPr>
            <a:spLocks noGrp="1"/>
          </p:cNvSpPr>
          <p:nvPr>
            <p:ph type="title"/>
          </p:nvPr>
        </p:nvSpPr>
        <p:spPr/>
        <p:txBody>
          <a:bodyPr/>
          <a:lstStyle/>
          <a:p>
            <a:r>
              <a:rPr lang="en-US" dirty="0"/>
              <a:t>United States: CHURCH</a:t>
            </a:r>
          </a:p>
        </p:txBody>
      </p:sp>
      <p:sp>
        <p:nvSpPr>
          <p:cNvPr id="3" name="Content Placeholder 2">
            <a:extLst>
              <a:ext uri="{FF2B5EF4-FFF2-40B4-BE49-F238E27FC236}">
                <a16:creationId xmlns:a16="http://schemas.microsoft.com/office/drawing/2014/main" id="{34319E29-6D90-4F27-BC80-E6CA2C4E1A7E}"/>
              </a:ext>
            </a:extLst>
          </p:cNvPr>
          <p:cNvSpPr>
            <a:spLocks noGrp="1"/>
          </p:cNvSpPr>
          <p:nvPr>
            <p:ph idx="1"/>
          </p:nvPr>
        </p:nvSpPr>
        <p:spPr>
          <a:xfrm>
            <a:off x="6362700" y="1732449"/>
            <a:ext cx="4904857" cy="4058751"/>
          </a:xfrm>
        </p:spPr>
        <p:txBody>
          <a:bodyPr/>
          <a:lstStyle/>
          <a:p>
            <a:pPr marL="36900" indent="0" algn="ctr">
              <a:buNone/>
            </a:pPr>
            <a:r>
              <a:rPr lang="en-US" u="sng" dirty="0"/>
              <a:t>Prayer Items</a:t>
            </a:r>
          </a:p>
          <a:p>
            <a:pPr>
              <a:buFont typeface="Arial" panose="020B0604020202020204" pitchFamily="34" charset="0"/>
              <a:buChar char="•"/>
            </a:pPr>
            <a:r>
              <a:rPr lang="en-US" dirty="0"/>
              <a:t>The church would step-up to attend to the spiritual and physical needs of the people</a:t>
            </a:r>
          </a:p>
          <a:p>
            <a:pPr>
              <a:buFont typeface="Arial" panose="020B0604020202020204" pitchFamily="34" charset="0"/>
              <a:buChar char="•"/>
            </a:pPr>
            <a:r>
              <a:rPr lang="en-US" dirty="0"/>
              <a:t>God would still show himself as God</a:t>
            </a:r>
          </a:p>
          <a:p>
            <a:pPr>
              <a:buFont typeface="Arial" panose="020B0604020202020204" pitchFamily="34" charset="0"/>
              <a:buChar char="•"/>
            </a:pPr>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FCA6EECD-B599-BA78-A7BC-34A59973E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98785">
            <a:off x="573902" y="2860077"/>
            <a:ext cx="5423359" cy="1803493"/>
          </a:xfrm>
          <a:prstGeom prst="rect">
            <a:avLst/>
          </a:prstGeom>
        </p:spPr>
      </p:pic>
    </p:spTree>
    <p:extLst>
      <p:ext uri="{BB962C8B-B14F-4D97-AF65-F5344CB8AC3E}">
        <p14:creationId xmlns:p14="http://schemas.microsoft.com/office/powerpoint/2010/main" val="266134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D99E742B-8695-A57C-2DC7-0AEFA3E4849B}"/>
              </a:ext>
            </a:extLst>
          </p:cNvPr>
          <p:cNvSpPr>
            <a:spLocks noGrp="1"/>
          </p:cNvSpPr>
          <p:nvPr>
            <p:ph idx="1"/>
          </p:nvPr>
        </p:nvSpPr>
        <p:spPr>
          <a:xfrm>
            <a:off x="508967" y="232634"/>
            <a:ext cx="10526365" cy="787231"/>
          </a:xfrm>
        </p:spPr>
        <p:txBody>
          <a:bodyPr anchor="t">
            <a:normAutofit/>
          </a:bodyPr>
          <a:lstStyle/>
          <a:p>
            <a:pPr marL="36900" indent="0" algn="ctr">
              <a:buNone/>
            </a:pPr>
            <a:r>
              <a:rPr lang="en-US" sz="4000" dirty="0">
                <a:effectLst/>
              </a:rPr>
              <a:t>United Kingdom: COMMUNITY</a:t>
            </a:r>
          </a:p>
        </p:txBody>
      </p:sp>
      <p:pic>
        <p:nvPicPr>
          <p:cNvPr id="14" name="Picture 13">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sp>
        <p:nvSpPr>
          <p:cNvPr id="4" name="TextBox 3">
            <a:extLst>
              <a:ext uri="{FF2B5EF4-FFF2-40B4-BE49-F238E27FC236}">
                <a16:creationId xmlns:a16="http://schemas.microsoft.com/office/drawing/2014/main" id="{51ECD18F-3EF2-A78B-5A95-7C25D940B318}"/>
              </a:ext>
            </a:extLst>
          </p:cNvPr>
          <p:cNvSpPr txBox="1"/>
          <p:nvPr/>
        </p:nvSpPr>
        <p:spPr>
          <a:xfrm>
            <a:off x="5448299" y="1371600"/>
            <a:ext cx="6253965" cy="3416320"/>
          </a:xfrm>
          <a:prstGeom prst="rect">
            <a:avLst/>
          </a:prstGeom>
          <a:noFill/>
        </p:spPr>
        <p:txBody>
          <a:bodyPr wrap="square" rtlCol="0">
            <a:spAutoFit/>
          </a:bodyPr>
          <a:lstStyle/>
          <a:p>
            <a:pPr algn="ctr"/>
            <a:r>
              <a:rPr lang="en-US" dirty="0"/>
              <a:t>Prayer items:</a:t>
            </a:r>
          </a:p>
          <a:p>
            <a:endParaRPr lang="en-US" dirty="0"/>
          </a:p>
          <a:p>
            <a:pPr marL="285750" indent="-285750">
              <a:buFont typeface="Arial" panose="020B0604020202020204" pitchFamily="34" charset="0"/>
              <a:buChar char="•"/>
            </a:pPr>
            <a:r>
              <a:rPr lang="en-US" dirty="0"/>
              <a:t>Broken Families</a:t>
            </a:r>
          </a:p>
          <a:p>
            <a:endParaRPr lang="en-US" dirty="0"/>
          </a:p>
          <a:p>
            <a:pPr marL="285750" indent="-285750">
              <a:buFont typeface="Arial" panose="020B0604020202020204" pitchFamily="34" charset="0"/>
              <a:buChar char="•"/>
            </a:pPr>
            <a:r>
              <a:rPr lang="en-US" dirty="0"/>
              <a:t>Absent fathers will return to their children</a:t>
            </a:r>
          </a:p>
          <a:p>
            <a:endParaRPr lang="en-US" dirty="0"/>
          </a:p>
          <a:p>
            <a:pPr marL="285750" indent="-285750">
              <a:buFont typeface="Arial" panose="020B0604020202020204" pitchFamily="34" charset="0"/>
              <a:buChar char="•"/>
            </a:pPr>
            <a:r>
              <a:rPr lang="en-US" dirty="0"/>
              <a:t>That the knife and gun violence among young Black men-They will live and not die to fulfill their destiny. </a:t>
            </a:r>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FA0C87B4-0B58-5A2C-B686-5B95E13BC97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1123949"/>
            <a:ext cx="4920538" cy="5107801"/>
          </a:xfrm>
          <a:prstGeom prst="rect">
            <a:avLst/>
          </a:prstGeom>
        </p:spPr>
      </p:pic>
    </p:spTree>
    <p:extLst>
      <p:ext uri="{BB962C8B-B14F-4D97-AF65-F5344CB8AC3E}">
        <p14:creationId xmlns:p14="http://schemas.microsoft.com/office/powerpoint/2010/main" val="3613627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D99E742B-8695-A57C-2DC7-0AEFA3E4849B}"/>
              </a:ext>
            </a:extLst>
          </p:cNvPr>
          <p:cNvSpPr>
            <a:spLocks noGrp="1"/>
          </p:cNvSpPr>
          <p:nvPr>
            <p:ph idx="1"/>
          </p:nvPr>
        </p:nvSpPr>
        <p:spPr>
          <a:xfrm>
            <a:off x="832817" y="563950"/>
            <a:ext cx="10526365" cy="787231"/>
          </a:xfrm>
        </p:spPr>
        <p:txBody>
          <a:bodyPr anchor="t">
            <a:normAutofit/>
          </a:bodyPr>
          <a:lstStyle/>
          <a:p>
            <a:pPr marL="36900" indent="0" algn="ctr">
              <a:buNone/>
            </a:pPr>
            <a:r>
              <a:rPr lang="en-US" sz="4000" dirty="0">
                <a:effectLst/>
              </a:rPr>
              <a:t>PRAYERS FOR HAITI</a:t>
            </a:r>
          </a:p>
        </p:txBody>
      </p:sp>
      <p:pic>
        <p:nvPicPr>
          <p:cNvPr id="6" name="Content Placeholder 5" descr="Map&#10;&#10;Description automatically generated">
            <a:extLst>
              <a:ext uri="{FF2B5EF4-FFF2-40B4-BE49-F238E27FC236}">
                <a16:creationId xmlns:a16="http://schemas.microsoft.com/office/drawing/2014/main" id="{D5FBDC88-3EC6-0DB2-EC96-11D4667230B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066" r="1106" b="2"/>
          <a:stretch/>
        </p:blipFill>
        <p:spPr>
          <a:xfrm>
            <a:off x="2458924" y="1915129"/>
            <a:ext cx="7537705" cy="4714240"/>
          </a:xfrm>
          <a:prstGeom prst="rect">
            <a:avLst/>
          </a:prstGeom>
        </p:spPr>
      </p:pic>
      <p:sp>
        <p:nvSpPr>
          <p:cNvPr id="7" name="TextBox 6">
            <a:extLst>
              <a:ext uri="{FF2B5EF4-FFF2-40B4-BE49-F238E27FC236}">
                <a16:creationId xmlns:a16="http://schemas.microsoft.com/office/drawing/2014/main" id="{7B883C4B-7B62-D1E0-A0AB-202CD842423F}"/>
              </a:ext>
            </a:extLst>
          </p:cNvPr>
          <p:cNvSpPr txBox="1"/>
          <p:nvPr/>
        </p:nvSpPr>
        <p:spPr>
          <a:xfrm>
            <a:off x="9668553" y="6657945"/>
            <a:ext cx="252344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ikitravel.org/en/Haiti">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167722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C186A-5A9F-4A9A-A72D-DFBBE9934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E8EE1E2B-262B-4EE5-9AB3-125FAB1A8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CD2AFC-91F0-BD46-9EBA-94E83FF44756}"/>
              </a:ext>
            </a:extLst>
          </p:cNvPr>
          <p:cNvSpPr>
            <a:spLocks noGrp="1"/>
          </p:cNvSpPr>
          <p:nvPr>
            <p:ph type="ctrTitle"/>
          </p:nvPr>
        </p:nvSpPr>
        <p:spPr>
          <a:xfrm>
            <a:off x="4377626" y="966851"/>
            <a:ext cx="6889930" cy="4626864"/>
          </a:xfrm>
          <a:effectLst/>
        </p:spPr>
        <p:txBody>
          <a:bodyPr anchor="ctr">
            <a:normAutofit/>
          </a:bodyPr>
          <a:lstStyle/>
          <a:p>
            <a:pPr algn="l">
              <a:lnSpc>
                <a:spcPct val="90000"/>
              </a:lnSpc>
            </a:pPr>
            <a:r>
              <a:rPr lang="en-US" sz="4300"/>
              <a:t>Considered France's richest colony in the eighteenth century, Haiti was known as “the pearl of the Antilles.” Resisting their exploitation, Haitians revolted against the French from 1791-1804</a:t>
            </a:r>
          </a:p>
        </p:txBody>
      </p:sp>
      <p:cxnSp>
        <p:nvCxnSpPr>
          <p:cNvPr id="11" name="Straight Connector 10">
            <a:extLst>
              <a:ext uri="{FF2B5EF4-FFF2-40B4-BE49-F238E27FC236}">
                <a16:creationId xmlns:a16="http://schemas.microsoft.com/office/drawing/2014/main" id="{862CADB7-E9BE-4376-8036-0D21CBDC96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50811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C9B6A09-F718-1944-AF19-DEA0B80FF8CF}"/>
              </a:ext>
            </a:extLst>
          </p:cNvPr>
          <p:cNvSpPr>
            <a:spLocks noGrp="1"/>
          </p:cNvSpPr>
          <p:nvPr>
            <p:ph type="title"/>
          </p:nvPr>
        </p:nvSpPr>
        <p:spPr>
          <a:xfrm>
            <a:off x="900506" y="1118808"/>
            <a:ext cx="4671467" cy="4747683"/>
          </a:xfrm>
        </p:spPr>
        <p:txBody>
          <a:bodyPr anchor="ctr">
            <a:normAutofit/>
          </a:bodyPr>
          <a:lstStyle/>
          <a:p>
            <a:pPr algn="l">
              <a:lnSpc>
                <a:spcPct val="90000"/>
              </a:lnSpc>
            </a:pPr>
            <a:r>
              <a:rPr lang="en-US" sz="4100" b="1"/>
              <a:t>In 1825, Haiti was forced to pay millions of French francs to France in exchange for that country's recognition of its sovereignty</a:t>
            </a:r>
          </a:p>
        </p:txBody>
      </p:sp>
      <p:sp>
        <p:nvSpPr>
          <p:cNvPr id="4" name="Title 1">
            <a:extLst>
              <a:ext uri="{FF2B5EF4-FFF2-40B4-BE49-F238E27FC236}">
                <a16:creationId xmlns:a16="http://schemas.microsoft.com/office/drawing/2014/main" id="{0B035C4E-2C4F-2040-BD1E-A9354F261FDA}"/>
              </a:ext>
            </a:extLst>
          </p:cNvPr>
          <p:cNvSpPr txBox="1">
            <a:spLocks/>
          </p:cNvSpPr>
          <p:nvPr/>
        </p:nvSpPr>
        <p:spPr bwMode="gray">
          <a:xfrm>
            <a:off x="6498769" y="1118809"/>
            <a:ext cx="5049763" cy="474768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b="1">
                <a:solidFill>
                  <a:schemeClr val="tx1"/>
                </a:solidFill>
              </a:rPr>
              <a:t>Haiti</a:t>
            </a:r>
          </a:p>
        </p:txBody>
      </p:sp>
    </p:spTree>
    <p:extLst>
      <p:ext uri="{BB962C8B-B14F-4D97-AF65-F5344CB8AC3E}">
        <p14:creationId xmlns:p14="http://schemas.microsoft.com/office/powerpoint/2010/main" val="1533482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3" name="Rectangle 6">
            <a:extLst>
              <a:ext uri="{FF2B5EF4-FFF2-40B4-BE49-F238E27FC236}">
                <a16:creationId xmlns:a16="http://schemas.microsoft.com/office/drawing/2014/main" id="{DAB482FD-C684-4DAA-AC4C-1739F51A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F2D230-E7C5-E849-B390-85B7A39AE1A8}"/>
              </a:ext>
            </a:extLst>
          </p:cNvPr>
          <p:cNvSpPr>
            <a:spLocks noGrp="1"/>
          </p:cNvSpPr>
          <p:nvPr>
            <p:ph type="title"/>
          </p:nvPr>
        </p:nvSpPr>
        <p:spPr>
          <a:xfrm>
            <a:off x="5139236" y="1097280"/>
            <a:ext cx="6043875" cy="4626864"/>
          </a:xfrm>
        </p:spPr>
        <p:txBody>
          <a:bodyPr vert="horz" lIns="91440" tIns="45720" rIns="91440" bIns="45720" rtlCol="0" anchor="ctr">
            <a:normAutofit/>
          </a:bodyPr>
          <a:lstStyle/>
          <a:p>
            <a:pPr algn="l">
              <a:lnSpc>
                <a:spcPct val="90000"/>
              </a:lnSpc>
            </a:pPr>
            <a:r>
              <a:rPr lang="en-US" sz="3400" b="1" i="1"/>
              <a:t>"There is no legitimate government, no judiciary, no parliament, and a weak police force incapable of stopping the gangs that now rule over 60% of the capital. There is no chance of planning elections under the current security crisis….</a:t>
            </a:r>
            <a:endParaRPr lang="en-US" sz="3400" b="1"/>
          </a:p>
        </p:txBody>
      </p:sp>
      <p:cxnSp>
        <p:nvCxnSpPr>
          <p:cNvPr id="14" name="Straight Connector 8">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97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87DD-C0BA-264E-AA93-3ED02D1DB750}"/>
              </a:ext>
            </a:extLst>
          </p:cNvPr>
          <p:cNvSpPr>
            <a:spLocks noGrp="1"/>
          </p:cNvSpPr>
          <p:nvPr>
            <p:ph type="title"/>
          </p:nvPr>
        </p:nvSpPr>
        <p:spPr>
          <a:xfrm>
            <a:off x="1154954" y="2057400"/>
            <a:ext cx="10402046" cy="4800600"/>
          </a:xfrm>
        </p:spPr>
        <p:txBody>
          <a:bodyPr>
            <a:normAutofit fontScale="90000"/>
          </a:bodyPr>
          <a:lstStyle/>
          <a:p>
            <a:r>
              <a:rPr lang="en-US" sz="4400" b="1" dirty="0">
                <a:solidFill>
                  <a:schemeClr val="tx1"/>
                </a:solidFill>
              </a:rPr>
              <a:t>..</a:t>
            </a:r>
            <a:r>
              <a:rPr lang="en-US" sz="4400" b="1" i="1" dirty="0">
                <a:solidFill>
                  <a:schemeClr val="tx1"/>
                </a:solidFill>
              </a:rPr>
              <a:t> Gangs are hijacking boats, planes, and trucks that are attempting to deliver critical food and medical items to the most vulnerable. Just this week two UN food warehouses were broken into and then burned</a:t>
            </a:r>
            <a:r>
              <a:rPr lang="en-US" sz="4400" i="1" dirty="0">
                <a:solidFill>
                  <a:schemeClr val="tx1"/>
                </a:solidFill>
              </a:rPr>
              <a:t>.”</a:t>
            </a:r>
            <a:br>
              <a:rPr lang="en-US" sz="4400" i="1" dirty="0">
                <a:solidFill>
                  <a:schemeClr val="tx1"/>
                </a:solidFill>
              </a:rPr>
            </a:br>
            <a:r>
              <a:rPr lang="en-US" i="1" dirty="0">
                <a:solidFill>
                  <a:schemeClr val="tx1"/>
                </a:solidFill>
              </a:rPr>
              <a:t>                                             Ambassa</a:t>
            </a:r>
            <a:r>
              <a:rPr lang="en-US" sz="3200" i="1" dirty="0">
                <a:solidFill>
                  <a:schemeClr val="tx1"/>
                </a:solidFill>
              </a:rPr>
              <a:t>dor P.W</a:t>
            </a:r>
            <a:br>
              <a:rPr lang="en-US" dirty="0"/>
            </a:br>
            <a:endParaRPr lang="en-US" dirty="0"/>
          </a:p>
        </p:txBody>
      </p:sp>
    </p:spTree>
    <p:extLst>
      <p:ext uri="{BB962C8B-B14F-4D97-AF65-F5344CB8AC3E}">
        <p14:creationId xmlns:p14="http://schemas.microsoft.com/office/powerpoint/2010/main" val="3197117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D99E742B-8695-A57C-2DC7-0AEFA3E4849B}"/>
              </a:ext>
            </a:extLst>
          </p:cNvPr>
          <p:cNvSpPr>
            <a:spLocks noGrp="1"/>
          </p:cNvSpPr>
          <p:nvPr>
            <p:ph idx="1"/>
          </p:nvPr>
        </p:nvSpPr>
        <p:spPr>
          <a:xfrm>
            <a:off x="5334484" y="482670"/>
            <a:ext cx="6075982" cy="787231"/>
          </a:xfrm>
        </p:spPr>
        <p:txBody>
          <a:bodyPr anchor="t">
            <a:normAutofit/>
          </a:bodyPr>
          <a:lstStyle/>
          <a:p>
            <a:pPr marL="36900" indent="0" algn="ctr">
              <a:buNone/>
            </a:pPr>
            <a:r>
              <a:rPr lang="en-US" sz="4000" dirty="0">
                <a:effectLst/>
              </a:rPr>
              <a:t>HAITI</a:t>
            </a:r>
          </a:p>
        </p:txBody>
      </p:sp>
      <p:pic>
        <p:nvPicPr>
          <p:cNvPr id="6" name="Content Placeholder 5" descr="Map&#10;&#10;Description automatically generated">
            <a:extLst>
              <a:ext uri="{FF2B5EF4-FFF2-40B4-BE49-F238E27FC236}">
                <a16:creationId xmlns:a16="http://schemas.microsoft.com/office/drawing/2014/main" id="{D5FBDC88-3EC6-0DB2-EC96-11D4667230B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066" r="1106" b="2"/>
          <a:stretch/>
        </p:blipFill>
        <p:spPr>
          <a:xfrm>
            <a:off x="111965" y="137129"/>
            <a:ext cx="4440985" cy="6520816"/>
          </a:xfrm>
          <a:prstGeom prst="rect">
            <a:avLst/>
          </a:prstGeom>
        </p:spPr>
      </p:pic>
      <p:sp>
        <p:nvSpPr>
          <p:cNvPr id="2" name="Content Placeholder 2">
            <a:extLst>
              <a:ext uri="{FF2B5EF4-FFF2-40B4-BE49-F238E27FC236}">
                <a16:creationId xmlns:a16="http://schemas.microsoft.com/office/drawing/2014/main" id="{150885EF-7AD8-B656-FCB6-987B00D1E8A3}"/>
              </a:ext>
            </a:extLst>
          </p:cNvPr>
          <p:cNvSpPr txBox="1">
            <a:spLocks/>
          </p:cNvSpPr>
          <p:nvPr/>
        </p:nvSpPr>
        <p:spPr>
          <a:xfrm>
            <a:off x="5920046" y="1269901"/>
            <a:ext cx="4904857"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u="sng" dirty="0"/>
              <a:t>Prayer Items</a:t>
            </a:r>
          </a:p>
          <a:p>
            <a:pPr>
              <a:buFont typeface="Arial" panose="020B0604020202020204" pitchFamily="34" charset="0"/>
              <a:buChar char="•"/>
            </a:pPr>
            <a:r>
              <a:rPr lang="en-US" dirty="0"/>
              <a:t>Haiti would be a place of remembrance</a:t>
            </a:r>
          </a:p>
          <a:p>
            <a:pPr>
              <a:buFont typeface="Arial" panose="020B0604020202020204" pitchFamily="34" charset="0"/>
              <a:buChar char="•"/>
            </a:pPr>
            <a:r>
              <a:rPr lang="en-US" sz="2000" dirty="0">
                <a:solidFill>
                  <a:schemeClr val="tx1"/>
                </a:solidFill>
              </a:rPr>
              <a:t>United in Prayer for Forgiveness and Reconciliation in our Country Haiti.</a:t>
            </a:r>
            <a:br>
              <a:rPr lang="en-US" sz="2000" dirty="0">
                <a:solidFill>
                  <a:schemeClr val="tx1"/>
                </a:solidFill>
              </a:rPr>
            </a:br>
            <a:br>
              <a:rPr lang="en-US" sz="2000" dirty="0">
                <a:solidFill>
                  <a:schemeClr val="tx1"/>
                </a:solidFill>
              </a:rPr>
            </a:br>
            <a:r>
              <a:rPr lang="en-US" sz="2000" dirty="0">
                <a:solidFill>
                  <a:schemeClr val="tx1"/>
                </a:solidFill>
              </a:rPr>
              <a:t>United in Prayer to ask God to bring Justice and Political Stability in Haiti</a:t>
            </a: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789293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314B-3AB1-4ADE-92E8-3F9DBB8B9A13}"/>
              </a:ext>
            </a:extLst>
          </p:cNvPr>
          <p:cNvSpPr>
            <a:spLocks noGrp="1"/>
          </p:cNvSpPr>
          <p:nvPr>
            <p:ph type="title"/>
          </p:nvPr>
        </p:nvSpPr>
        <p:spPr/>
        <p:txBody>
          <a:bodyPr/>
          <a:lstStyle/>
          <a:p>
            <a:r>
              <a:rPr lang="en-US" dirty="0"/>
              <a:t>Prayer of Adoration</a:t>
            </a:r>
          </a:p>
        </p:txBody>
      </p:sp>
      <p:sp>
        <p:nvSpPr>
          <p:cNvPr id="3" name="Content Placeholder 2">
            <a:extLst>
              <a:ext uri="{FF2B5EF4-FFF2-40B4-BE49-F238E27FC236}">
                <a16:creationId xmlns:a16="http://schemas.microsoft.com/office/drawing/2014/main" id="{E14B31F0-CD91-4434-8680-83FBAEB0A90D}"/>
              </a:ext>
            </a:extLst>
          </p:cNvPr>
          <p:cNvSpPr>
            <a:spLocks noGrp="1"/>
          </p:cNvSpPr>
          <p:nvPr>
            <p:ph idx="1"/>
          </p:nvPr>
        </p:nvSpPr>
        <p:spPr/>
        <p:txBody>
          <a:bodyPr>
            <a:normAutofit/>
          </a:bodyPr>
          <a:lstStyle/>
          <a:p>
            <a:pPr marL="36900" indent="0">
              <a:buNone/>
            </a:pPr>
            <a:r>
              <a:rPr lang="en-US" sz="3200" b="0" i="0" dirty="0">
                <a:solidFill>
                  <a:schemeClr val="tx1"/>
                </a:solidFill>
                <a:effectLst/>
                <a:latin typeface="Century Gothic" panose="020B0502020202020204" pitchFamily="34" charset="0"/>
              </a:rPr>
              <a:t>“Worthy are you, our Lord and God, to receive glory and honor and power, for you created all things, and by your will they existed and were created.” – Revelations 4:11</a:t>
            </a:r>
            <a:endParaRPr lang="en-US" sz="3200" i="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49339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314B-3AB1-4ADE-92E8-3F9DBB8B9A13}"/>
              </a:ext>
            </a:extLst>
          </p:cNvPr>
          <p:cNvSpPr>
            <a:spLocks noGrp="1"/>
          </p:cNvSpPr>
          <p:nvPr>
            <p:ph type="title"/>
          </p:nvPr>
        </p:nvSpPr>
        <p:spPr/>
        <p:txBody>
          <a:bodyPr/>
          <a:lstStyle/>
          <a:p>
            <a:r>
              <a:rPr lang="en-US" dirty="0"/>
              <a:t>Prayer of Adoration</a:t>
            </a:r>
          </a:p>
        </p:txBody>
      </p:sp>
      <p:sp>
        <p:nvSpPr>
          <p:cNvPr id="3" name="Content Placeholder 2">
            <a:extLst>
              <a:ext uri="{FF2B5EF4-FFF2-40B4-BE49-F238E27FC236}">
                <a16:creationId xmlns:a16="http://schemas.microsoft.com/office/drawing/2014/main" id="{E14B31F0-CD91-4434-8680-83FBAEB0A90D}"/>
              </a:ext>
            </a:extLst>
          </p:cNvPr>
          <p:cNvSpPr>
            <a:spLocks noGrp="1"/>
          </p:cNvSpPr>
          <p:nvPr>
            <p:ph idx="1"/>
          </p:nvPr>
        </p:nvSpPr>
        <p:spPr/>
        <p:txBody>
          <a:bodyPr>
            <a:normAutofit/>
          </a:bodyPr>
          <a:lstStyle/>
          <a:p>
            <a:pPr marL="36900" indent="0">
              <a:buNone/>
            </a:pPr>
            <a:r>
              <a:rPr lang="en-US" sz="3600" b="0" i="0" dirty="0">
                <a:solidFill>
                  <a:schemeClr val="tx1"/>
                </a:solidFill>
                <a:effectLst/>
                <a:latin typeface="Century Gothic" panose="020B0502020202020204" pitchFamily="34" charset="0"/>
              </a:rPr>
              <a:t>All the nations you have made shall come and worship before you, O Lord, and shall glorify your name.</a:t>
            </a:r>
            <a:r>
              <a:rPr lang="en-US" sz="3600" dirty="0">
                <a:solidFill>
                  <a:schemeClr val="tx1"/>
                </a:solidFill>
                <a:effectLst/>
                <a:latin typeface="Century Gothic" panose="020B0502020202020204" pitchFamily="34" charset="0"/>
              </a:rPr>
              <a:t> – Psalm 86:9</a:t>
            </a:r>
            <a:endParaRPr lang="en-US" sz="3600" i="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14001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74CFC-EE24-41FB-95FE-3B9340E5A7B2}"/>
              </a:ext>
            </a:extLst>
          </p:cNvPr>
          <p:cNvSpPr>
            <a:spLocks noGrp="1"/>
          </p:cNvSpPr>
          <p:nvPr>
            <p:ph type="title"/>
          </p:nvPr>
        </p:nvSpPr>
        <p:spPr>
          <a:xfrm>
            <a:off x="919119" y="2943775"/>
            <a:ext cx="10353762" cy="970450"/>
          </a:xfrm>
        </p:spPr>
        <p:txBody>
          <a:bodyPr/>
          <a:lstStyle/>
          <a:p>
            <a:r>
              <a:rPr lang="en-US"/>
              <a:t>AFReG</a:t>
            </a:r>
            <a:r>
              <a:rPr lang="en-US" dirty="0"/>
              <a:t> Mission &amp; Purpose</a:t>
            </a:r>
          </a:p>
        </p:txBody>
      </p:sp>
    </p:spTree>
    <p:extLst>
      <p:ext uri="{BB962C8B-B14F-4D97-AF65-F5344CB8AC3E}">
        <p14:creationId xmlns:p14="http://schemas.microsoft.com/office/powerpoint/2010/main" val="158959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BC572-42AC-7316-BFE5-36C923998ACB}"/>
              </a:ext>
            </a:extLst>
          </p:cNvPr>
          <p:cNvSpPr>
            <a:spLocks noGrp="1"/>
          </p:cNvSpPr>
          <p:nvPr>
            <p:ph type="title"/>
          </p:nvPr>
        </p:nvSpPr>
        <p:spPr>
          <a:xfrm>
            <a:off x="633743" y="609599"/>
            <a:ext cx="3413156" cy="5273675"/>
          </a:xfrm>
        </p:spPr>
        <p:txBody>
          <a:bodyPr>
            <a:normAutofit/>
          </a:bodyPr>
          <a:lstStyle/>
          <a:p>
            <a:r>
              <a:rPr lang="en-US" dirty="0"/>
              <a:t>African Diaspora Prayer areas</a:t>
            </a:r>
          </a:p>
        </p:txBody>
      </p:sp>
      <p:pic>
        <p:nvPicPr>
          <p:cNvPr id="14" name="Picture 13">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EE257578-D0AB-A14C-B4F4-86E7D50D42E2}"/>
              </a:ext>
            </a:extLst>
          </p:cNvPr>
          <p:cNvGraphicFramePr>
            <a:graphicFrameLocks noGrp="1"/>
          </p:cNvGraphicFramePr>
          <p:nvPr>
            <p:ph idx="1"/>
            <p:extLst>
              <p:ext uri="{D42A27DB-BD31-4B8C-83A1-F6EECF244321}">
                <p14:modId xmlns:p14="http://schemas.microsoft.com/office/powerpoint/2010/main" val="1602528395"/>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7229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089AF-17C0-47A7-9682-3A5E2DD053FE}"/>
              </a:ext>
            </a:extLst>
          </p:cNvPr>
          <p:cNvSpPr>
            <a:spLocks noGrp="1"/>
          </p:cNvSpPr>
          <p:nvPr>
            <p:ph type="ctrTitle"/>
          </p:nvPr>
        </p:nvSpPr>
        <p:spPr>
          <a:xfrm>
            <a:off x="5441397" y="355107"/>
            <a:ext cx="6179473" cy="5588575"/>
          </a:xfrm>
        </p:spPr>
        <p:txBody>
          <a:bodyPr vert="horz" lIns="91440" tIns="45720" rIns="91440" bIns="45720" rtlCol="0" anchor="ctr">
            <a:noAutofit/>
          </a:bodyPr>
          <a:lstStyle/>
          <a:p>
            <a:pPr algn="l">
              <a:lnSpc>
                <a:spcPct val="90000"/>
              </a:lnSpc>
            </a:pPr>
            <a:r>
              <a:rPr lang="en-US" sz="2800" dirty="0">
                <a:effectLst/>
              </a:rPr>
              <a:t>   </a:t>
            </a:r>
            <a:r>
              <a:rPr lang="en-US" sz="2800" dirty="0">
                <a:effectLst/>
                <a:latin typeface="Century Gothic" panose="020B0502020202020204" pitchFamily="34" charset="0"/>
              </a:rPr>
              <a:t>                Prayer Items</a:t>
            </a:r>
            <a:br>
              <a:rPr lang="en-US" sz="2000" dirty="0">
                <a:effectLst/>
                <a:latin typeface="Century Gothic" panose="020B0502020202020204" pitchFamily="34" charset="0"/>
              </a:rPr>
            </a:br>
            <a:br>
              <a:rPr lang="en-US" sz="2000" dirty="0">
                <a:effectLst/>
                <a:latin typeface="Century Gothic" panose="020B0502020202020204" pitchFamily="34" charset="0"/>
              </a:rPr>
            </a:br>
            <a:br>
              <a:rPr lang="en-US" sz="2000" dirty="0">
                <a:effectLst/>
                <a:latin typeface="Century Gothic" panose="020B0502020202020204" pitchFamily="34" charset="0"/>
              </a:rPr>
            </a:br>
            <a:r>
              <a:rPr lang="en-US" sz="2000" dirty="0">
                <a:effectLst/>
                <a:latin typeface="Century Gothic" panose="020B0502020202020204" pitchFamily="34" charset="0"/>
              </a:rPr>
              <a:t>Pray against the </a:t>
            </a:r>
            <a:r>
              <a:rPr lang="en-US" sz="2000" u="sng" dirty="0">
                <a:effectLst/>
                <a:latin typeface="Century Gothic" panose="020B0502020202020204" pitchFamily="34" charset="0"/>
              </a:rPr>
              <a:t>symptoms</a:t>
            </a:r>
            <a:r>
              <a:rPr lang="en-US" sz="2000" dirty="0">
                <a:effectLst/>
                <a:latin typeface="Century Gothic" panose="020B0502020202020204" pitchFamily="34" charset="0"/>
              </a:rPr>
              <a:t> of historical trauma:</a:t>
            </a:r>
            <a:br>
              <a:rPr lang="en-US" sz="2000" dirty="0">
                <a:effectLst/>
                <a:latin typeface="Century Gothic" panose="020B0502020202020204" pitchFamily="34" charset="0"/>
              </a:rPr>
            </a:br>
            <a:br>
              <a:rPr lang="en-US" sz="2000" dirty="0">
                <a:effectLst/>
                <a:latin typeface="Century Gothic" panose="020B0502020202020204" pitchFamily="34" charset="0"/>
              </a:rPr>
            </a:br>
            <a:r>
              <a:rPr lang="en-US" sz="2000" dirty="0">
                <a:effectLst/>
                <a:latin typeface="Century Gothic" panose="020B0502020202020204" pitchFamily="34" charset="0"/>
              </a:rPr>
              <a:t>* Violence and suicide</a:t>
            </a:r>
            <a:br>
              <a:rPr lang="en-US" sz="2000" dirty="0">
                <a:effectLst/>
                <a:latin typeface="Century Gothic" panose="020B0502020202020204" pitchFamily="34" charset="0"/>
              </a:rPr>
            </a:br>
            <a:r>
              <a:rPr lang="en-US" sz="2000" dirty="0">
                <a:effectLst/>
                <a:latin typeface="Century Gothic" panose="020B0502020202020204" pitchFamily="34" charset="0"/>
              </a:rPr>
              <a:t>* Depression</a:t>
            </a:r>
            <a:br>
              <a:rPr lang="en-US" sz="2000" dirty="0">
                <a:effectLst/>
                <a:latin typeface="Century Gothic" panose="020B0502020202020204" pitchFamily="34" charset="0"/>
              </a:rPr>
            </a:br>
            <a:r>
              <a:rPr lang="en-US" sz="2000" dirty="0">
                <a:effectLst/>
                <a:latin typeface="Century Gothic" panose="020B0502020202020204" pitchFamily="34" charset="0"/>
              </a:rPr>
              <a:t>* Anxiety</a:t>
            </a:r>
            <a:br>
              <a:rPr lang="en-US" sz="2000" dirty="0">
                <a:effectLst/>
                <a:latin typeface="Century Gothic" panose="020B0502020202020204" pitchFamily="34" charset="0"/>
              </a:rPr>
            </a:br>
            <a:r>
              <a:rPr lang="en-US" sz="2000" dirty="0">
                <a:effectLst/>
                <a:latin typeface="Century Gothic" panose="020B0502020202020204" pitchFamily="34" charset="0"/>
              </a:rPr>
              <a:t>* Isolation</a:t>
            </a:r>
            <a:br>
              <a:rPr lang="en-US" sz="2000" dirty="0">
                <a:effectLst/>
                <a:latin typeface="Century Gothic" panose="020B0502020202020204" pitchFamily="34" charset="0"/>
              </a:rPr>
            </a:br>
            <a:r>
              <a:rPr lang="en-US" sz="2000" dirty="0">
                <a:effectLst/>
                <a:latin typeface="Century Gothic" panose="020B0502020202020204" pitchFamily="34" charset="0"/>
              </a:rPr>
              <a:t>* Loss of Sleep</a:t>
            </a:r>
            <a:br>
              <a:rPr lang="en-US" sz="2000" dirty="0">
                <a:effectLst/>
                <a:latin typeface="Century Gothic" panose="020B0502020202020204" pitchFamily="34" charset="0"/>
              </a:rPr>
            </a:br>
            <a:r>
              <a:rPr lang="en-US" sz="2000" dirty="0">
                <a:effectLst/>
                <a:latin typeface="Century Gothic" panose="020B0502020202020204" pitchFamily="34" charset="0"/>
              </a:rPr>
              <a:t>* Anger</a:t>
            </a:r>
            <a:br>
              <a:rPr lang="en-US" sz="2000" dirty="0">
                <a:effectLst/>
                <a:latin typeface="Century Gothic" panose="020B0502020202020204" pitchFamily="34" charset="0"/>
              </a:rPr>
            </a:br>
            <a:r>
              <a:rPr lang="en-US" sz="2000" dirty="0">
                <a:effectLst/>
                <a:latin typeface="Century Gothic" panose="020B0502020202020204" pitchFamily="34" charset="0"/>
              </a:rPr>
              <a:t>* Discomfort around White people</a:t>
            </a:r>
            <a:br>
              <a:rPr lang="en-US" sz="2000" dirty="0">
                <a:effectLst/>
                <a:latin typeface="Century Gothic" panose="020B0502020202020204" pitchFamily="34" charset="0"/>
              </a:rPr>
            </a:br>
            <a:r>
              <a:rPr lang="en-US" sz="2000" dirty="0">
                <a:effectLst/>
                <a:latin typeface="Century Gothic" panose="020B0502020202020204" pitchFamily="34" charset="0"/>
              </a:rPr>
              <a:t>* Shame</a:t>
            </a:r>
            <a:br>
              <a:rPr lang="en-US" sz="2000" dirty="0">
                <a:effectLst/>
                <a:latin typeface="Century Gothic" panose="020B0502020202020204" pitchFamily="34" charset="0"/>
              </a:rPr>
            </a:br>
            <a:r>
              <a:rPr lang="en-US" sz="2000" dirty="0">
                <a:effectLst/>
                <a:latin typeface="Century Gothic" panose="020B0502020202020204" pitchFamily="34" charset="0"/>
              </a:rPr>
              <a:t>* Fear of distrust</a:t>
            </a:r>
            <a:br>
              <a:rPr lang="en-US" sz="2000" dirty="0">
                <a:effectLst/>
                <a:latin typeface="Century Gothic" panose="020B0502020202020204" pitchFamily="34" charset="0"/>
              </a:rPr>
            </a:br>
            <a:r>
              <a:rPr lang="en-US" sz="2000" dirty="0">
                <a:effectLst/>
                <a:latin typeface="Century Gothic" panose="020B0502020202020204" pitchFamily="34" charset="0"/>
              </a:rPr>
              <a:t>* Loss of concentration</a:t>
            </a:r>
            <a:br>
              <a:rPr lang="en-US" sz="2000" dirty="0">
                <a:effectLst/>
                <a:latin typeface="Century Gothic" panose="020B0502020202020204" pitchFamily="34" charset="0"/>
              </a:rPr>
            </a:br>
            <a:r>
              <a:rPr lang="en-US" sz="2000" dirty="0">
                <a:effectLst/>
                <a:latin typeface="Century Gothic" panose="020B0502020202020204" pitchFamily="34" charset="0"/>
              </a:rPr>
              <a:t>* Substance abuse</a:t>
            </a:r>
          </a:p>
        </p:txBody>
      </p:sp>
      <p:pic>
        <p:nvPicPr>
          <p:cNvPr id="10" name="Picture 9">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22BDCFE3-2220-4813-BFE4-983CA354DA0A}"/>
              </a:ext>
            </a:extLst>
          </p:cNvPr>
          <p:cNvPicPr>
            <a:picLocks noChangeAspect="1"/>
          </p:cNvPicPr>
          <p:nvPr/>
        </p:nvPicPr>
        <p:blipFill rotWithShape="1">
          <a:blip r:embed="rId4">
            <a:alphaModFix amt="5000"/>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9144" r="28497" b="1"/>
          <a:stretch/>
        </p:blipFill>
        <p:spPr>
          <a:xfrm>
            <a:off x="0" y="0"/>
            <a:ext cx="4956047" cy="6857999"/>
          </a:xfrm>
          <a:prstGeom prst="rect">
            <a:avLst/>
          </a:prstGeom>
          <a:ln>
            <a:solidFill>
              <a:srgbClr val="FFFF00"/>
            </a:solidFill>
          </a:ln>
        </p:spPr>
      </p:pic>
      <p:sp>
        <p:nvSpPr>
          <p:cNvPr id="3" name="Subtitle 2">
            <a:extLst>
              <a:ext uri="{FF2B5EF4-FFF2-40B4-BE49-F238E27FC236}">
                <a16:creationId xmlns:a16="http://schemas.microsoft.com/office/drawing/2014/main" id="{F35C00A6-2F4F-4873-9013-AE03DC808D0C}"/>
              </a:ext>
            </a:extLst>
          </p:cNvPr>
          <p:cNvSpPr>
            <a:spLocks noGrp="1"/>
          </p:cNvSpPr>
          <p:nvPr>
            <p:ph type="subTitle" idx="1"/>
          </p:nvPr>
        </p:nvSpPr>
        <p:spPr>
          <a:xfrm>
            <a:off x="226647" y="1019821"/>
            <a:ext cx="4492101" cy="4259145"/>
          </a:xfrm>
          <a:ln>
            <a:solidFill>
              <a:srgbClr val="FFFF00"/>
            </a:solidFill>
          </a:ln>
        </p:spPr>
        <p:txBody>
          <a:bodyPr vert="horz" lIns="91440" tIns="45720" rIns="91440" bIns="45720" rtlCol="0" anchor="ctr">
            <a:normAutofit fontScale="92500" lnSpcReduction="10000"/>
          </a:bodyPr>
          <a:lstStyle/>
          <a:p>
            <a:pPr algn="l">
              <a:lnSpc>
                <a:spcPct val="90000"/>
              </a:lnSpc>
              <a:buClr>
                <a:srgbClr val="73D9EF"/>
              </a:buClr>
            </a:pPr>
            <a:endParaRPr lang="en-US" sz="1600" dirty="0">
              <a:effectLst/>
            </a:endParaRPr>
          </a:p>
          <a:p>
            <a:pPr algn="l">
              <a:lnSpc>
                <a:spcPct val="90000"/>
              </a:lnSpc>
              <a:buClr>
                <a:srgbClr val="73D9EF"/>
              </a:buClr>
            </a:pPr>
            <a:r>
              <a:rPr lang="en-US" sz="1800" dirty="0">
                <a:effectLst/>
                <a:latin typeface="Century Gothic" panose="020B0502020202020204" pitchFamily="34" charset="0"/>
              </a:rPr>
              <a:t>People of the African Diaspora continue to be faced with Past Trauma (HISTORICAL TRAUMA)</a:t>
            </a:r>
          </a:p>
          <a:p>
            <a:pPr algn="l">
              <a:lnSpc>
                <a:spcPct val="90000"/>
              </a:lnSpc>
              <a:buClr>
                <a:srgbClr val="73D9EF"/>
              </a:buClr>
            </a:pPr>
            <a:endParaRPr lang="en-US" sz="1800" b="0" i="0" u="none" strike="noStrike" dirty="0">
              <a:effectLst/>
              <a:latin typeface="Century Gothic" panose="020B0502020202020204" pitchFamily="34" charset="0"/>
            </a:endParaRPr>
          </a:p>
          <a:p>
            <a:pPr algn="l">
              <a:lnSpc>
                <a:spcPct val="90000"/>
              </a:lnSpc>
              <a:buClr>
                <a:srgbClr val="73D9EF"/>
              </a:buClr>
            </a:pPr>
            <a:r>
              <a:rPr lang="en-US" sz="1800" b="0" i="0" u="none" strike="noStrike" dirty="0">
                <a:effectLst/>
                <a:latin typeface="Century Gothic" panose="020B0502020202020204" pitchFamily="34" charset="0"/>
              </a:rPr>
              <a:t>Historical trauma, as described by most scholars</a:t>
            </a:r>
            <a:r>
              <a:rPr lang="en-US" sz="1800" dirty="0">
                <a:effectLst/>
                <a:latin typeface="Century Gothic" panose="020B0502020202020204" pitchFamily="34" charset="0"/>
              </a:rPr>
              <a:t>, is the cumulative emotional and psychological wounding over one's lifetime and from generation to generation following loss of lives, land, and vital aspects of culture. People of the diaspora often face increased (micro) aggressions, discrimination, and racism. </a:t>
            </a:r>
            <a:endParaRPr lang="en-US" sz="1800" b="0" i="0" u="none" strike="noStrike" dirty="0">
              <a:effectLst/>
              <a:latin typeface="Century Gothic" panose="020B0502020202020204" pitchFamily="34" charset="0"/>
            </a:endParaRPr>
          </a:p>
          <a:p>
            <a:pPr algn="l">
              <a:lnSpc>
                <a:spcPct val="90000"/>
              </a:lnSpc>
              <a:buClr>
                <a:srgbClr val="73D9EF"/>
              </a:buClr>
            </a:pPr>
            <a:br>
              <a:rPr lang="en-US" sz="1400" b="0" dirty="0">
                <a:solidFill>
                  <a:schemeClr val="tx2"/>
                </a:solidFill>
              </a:rPr>
            </a:br>
            <a:endParaRPr lang="en-US" sz="1400" dirty="0">
              <a:solidFill>
                <a:schemeClr val="tx2"/>
              </a:solidFill>
            </a:endParaRPr>
          </a:p>
          <a:p>
            <a:pPr algn="l">
              <a:lnSpc>
                <a:spcPct val="90000"/>
              </a:lnSpc>
              <a:buClr>
                <a:srgbClr val="73D9EF"/>
              </a:buClr>
            </a:pPr>
            <a:endParaRPr lang="en-US" sz="1400" b="0" i="0" u="none" strike="noStrike" dirty="0">
              <a:solidFill>
                <a:schemeClr val="tx2"/>
              </a:solidFill>
            </a:endParaRPr>
          </a:p>
          <a:p>
            <a:pPr algn="l">
              <a:lnSpc>
                <a:spcPct val="90000"/>
              </a:lnSpc>
              <a:buClr>
                <a:srgbClr val="73D9EF"/>
              </a:buClr>
            </a:pPr>
            <a:endParaRPr lang="en-US" sz="1400" dirty="0">
              <a:solidFill>
                <a:schemeClr val="tx2"/>
              </a:solidFill>
            </a:endParaRPr>
          </a:p>
        </p:txBody>
      </p:sp>
    </p:spTree>
    <p:extLst>
      <p:ext uri="{BB962C8B-B14F-4D97-AF65-F5344CB8AC3E}">
        <p14:creationId xmlns:p14="http://schemas.microsoft.com/office/powerpoint/2010/main" val="64144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BC572-42AC-7316-BFE5-36C923998ACB}"/>
              </a:ext>
            </a:extLst>
          </p:cNvPr>
          <p:cNvSpPr>
            <a:spLocks noGrp="1"/>
          </p:cNvSpPr>
          <p:nvPr>
            <p:ph type="title"/>
          </p:nvPr>
        </p:nvSpPr>
        <p:spPr>
          <a:xfrm>
            <a:off x="633743" y="609599"/>
            <a:ext cx="3413156" cy="5273675"/>
          </a:xfrm>
        </p:spPr>
        <p:txBody>
          <a:bodyPr>
            <a:normAutofit/>
          </a:bodyPr>
          <a:lstStyle/>
          <a:p>
            <a:r>
              <a:rPr lang="en-US" dirty="0"/>
              <a:t>African Diaspora Prayer areas</a:t>
            </a:r>
          </a:p>
        </p:txBody>
      </p:sp>
      <p:pic>
        <p:nvPicPr>
          <p:cNvPr id="14" name="Picture 13">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4" name="Content Placeholder 3">
            <a:extLst>
              <a:ext uri="{FF2B5EF4-FFF2-40B4-BE49-F238E27FC236}">
                <a16:creationId xmlns:a16="http://schemas.microsoft.com/office/drawing/2014/main" id="{01E1972C-AF45-D90B-ADFA-A2E337772794}"/>
              </a:ext>
            </a:extLst>
          </p:cNvPr>
          <p:cNvSpPr>
            <a:spLocks noGrp="1"/>
          </p:cNvSpPr>
          <p:nvPr>
            <p:ph idx="1"/>
          </p:nvPr>
        </p:nvSpPr>
        <p:spPr>
          <a:xfrm>
            <a:off x="4805553" y="437049"/>
            <a:ext cx="7219950" cy="4058751"/>
          </a:xfrm>
        </p:spPr>
        <p:txBody>
          <a:bodyPr/>
          <a:lstStyle/>
          <a:p>
            <a:pPr marL="36900" indent="0" algn="ctr">
              <a:buNone/>
            </a:pPr>
            <a:r>
              <a:rPr lang="en-US" sz="1600" b="1" dirty="0"/>
              <a:t>THE IMPACT AND LEGACIES OF SLAVERY ON THE DIASPORA</a:t>
            </a:r>
          </a:p>
          <a:p>
            <a:pPr marL="36900" indent="0">
              <a:buNone/>
            </a:pPr>
            <a:endParaRPr lang="en-US" dirty="0"/>
          </a:p>
          <a:p>
            <a:pPr marL="36900" indent="0">
              <a:buNone/>
            </a:pPr>
            <a:r>
              <a:rPr lang="en-US" b="1" u="sng" dirty="0"/>
              <a:t>Prayer Items</a:t>
            </a:r>
          </a:p>
        </p:txBody>
      </p:sp>
    </p:spTree>
    <p:extLst>
      <p:ext uri="{BB962C8B-B14F-4D97-AF65-F5344CB8AC3E}">
        <p14:creationId xmlns:p14="http://schemas.microsoft.com/office/powerpoint/2010/main" val="837527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D99E742B-8695-A57C-2DC7-0AEFA3E4849B}"/>
              </a:ext>
            </a:extLst>
          </p:cNvPr>
          <p:cNvSpPr>
            <a:spLocks noGrp="1"/>
          </p:cNvSpPr>
          <p:nvPr>
            <p:ph idx="1"/>
          </p:nvPr>
        </p:nvSpPr>
        <p:spPr>
          <a:xfrm>
            <a:off x="508967" y="232634"/>
            <a:ext cx="10526365" cy="787231"/>
          </a:xfrm>
        </p:spPr>
        <p:txBody>
          <a:bodyPr anchor="t">
            <a:normAutofit/>
          </a:bodyPr>
          <a:lstStyle/>
          <a:p>
            <a:pPr marL="36900" indent="0" algn="ctr">
              <a:buNone/>
            </a:pPr>
            <a:r>
              <a:rPr lang="en-US" sz="4000" dirty="0">
                <a:effectLst/>
              </a:rPr>
              <a:t>CANADA</a:t>
            </a:r>
          </a:p>
        </p:txBody>
      </p:sp>
      <p:sp>
        <p:nvSpPr>
          <p:cNvPr id="4" name="TextBox 3">
            <a:extLst>
              <a:ext uri="{FF2B5EF4-FFF2-40B4-BE49-F238E27FC236}">
                <a16:creationId xmlns:a16="http://schemas.microsoft.com/office/drawing/2014/main" id="{51ECD18F-3EF2-A78B-5A95-7C25D940B318}"/>
              </a:ext>
            </a:extLst>
          </p:cNvPr>
          <p:cNvSpPr txBox="1"/>
          <p:nvPr/>
        </p:nvSpPr>
        <p:spPr>
          <a:xfrm>
            <a:off x="5448299" y="1371600"/>
            <a:ext cx="5362575" cy="3139321"/>
          </a:xfrm>
          <a:prstGeom prst="rect">
            <a:avLst/>
          </a:prstGeom>
          <a:noFill/>
        </p:spPr>
        <p:txBody>
          <a:bodyPr wrap="square" rtlCol="0">
            <a:spAutoFit/>
          </a:bodyPr>
          <a:lstStyle/>
          <a:p>
            <a:r>
              <a:rPr lang="en-US" dirty="0"/>
              <a:t>Prayer items:</a:t>
            </a:r>
          </a:p>
          <a:p>
            <a:endParaRPr lang="en-US" dirty="0"/>
          </a:p>
          <a:p>
            <a:pPr marL="285750" indent="-285750">
              <a:buFont typeface="Arial" panose="020B0604020202020204" pitchFamily="34" charset="0"/>
              <a:buChar char="•"/>
            </a:pPr>
            <a:r>
              <a:rPr lang="en-US" dirty="0"/>
              <a:t>The unity of the church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Revival in Canada</a:t>
            </a:r>
          </a:p>
          <a:p>
            <a:endParaRPr lang="en-US" dirty="0"/>
          </a:p>
          <a:p>
            <a:pPr marL="285750" indent="-285750">
              <a:buFont typeface="Arial" panose="020B0604020202020204" pitchFamily="34" charset="0"/>
              <a:buChar char="•"/>
            </a:pPr>
            <a:r>
              <a:rPr lang="en-US" dirty="0"/>
              <a:t>The evils of systemic racism to be addressed in the nation and hearts of the people</a:t>
            </a:r>
          </a:p>
          <a:p>
            <a:endParaRPr lang="en-US" dirty="0"/>
          </a:p>
          <a:p>
            <a:endParaRPr lang="en-US" dirty="0"/>
          </a:p>
          <a:p>
            <a:endParaRPr lang="en-US" dirty="0"/>
          </a:p>
        </p:txBody>
      </p:sp>
      <p:pic>
        <p:nvPicPr>
          <p:cNvPr id="3" name="Picture 2">
            <a:extLst>
              <a:ext uri="{FF2B5EF4-FFF2-40B4-BE49-F238E27FC236}">
                <a16:creationId xmlns:a16="http://schemas.microsoft.com/office/drawing/2014/main" id="{BC373725-B3C8-3E4D-0B4E-B684BECAE8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033462"/>
            <a:ext cx="4483718" cy="4791075"/>
          </a:xfrm>
          <a:prstGeom prst="rect">
            <a:avLst/>
          </a:prstGeom>
        </p:spPr>
      </p:pic>
    </p:spTree>
    <p:extLst>
      <p:ext uri="{BB962C8B-B14F-4D97-AF65-F5344CB8AC3E}">
        <p14:creationId xmlns:p14="http://schemas.microsoft.com/office/powerpoint/2010/main" val="302875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p&#10;&#10;Description automatically generated">
            <a:extLst>
              <a:ext uri="{FF2B5EF4-FFF2-40B4-BE49-F238E27FC236}">
                <a16:creationId xmlns:a16="http://schemas.microsoft.com/office/drawing/2014/main" id="{F478AB9B-7323-4335-9CCF-E2BF70D14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4913" y="854765"/>
            <a:ext cx="9442174" cy="5416826"/>
          </a:xfrm>
        </p:spPr>
      </p:pic>
    </p:spTree>
    <p:extLst>
      <p:ext uri="{BB962C8B-B14F-4D97-AF65-F5344CB8AC3E}">
        <p14:creationId xmlns:p14="http://schemas.microsoft.com/office/powerpoint/2010/main" val="18190939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Slate</Template>
  <TotalTime>760</TotalTime>
  <Words>636</Words>
  <Application>Microsoft Macintosh PowerPoint</Application>
  <PresentationFormat>Widescreen</PresentationFormat>
  <Paragraphs>61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Calisto MT</vt:lpstr>
      <vt:lpstr>Century Gothic</vt:lpstr>
      <vt:lpstr>Wingdings 2</vt:lpstr>
      <vt:lpstr>Slate</vt:lpstr>
      <vt:lpstr>Prayer of Adoration</vt:lpstr>
      <vt:lpstr>Prayer of Adoration</vt:lpstr>
      <vt:lpstr>Prayer of Adoration</vt:lpstr>
      <vt:lpstr>AFReG Mission &amp; Purpose</vt:lpstr>
      <vt:lpstr>African Diaspora Prayer areas</vt:lpstr>
      <vt:lpstr>                   Prayer Items   Pray against the symptoms of historical trauma:  * Violence and suicide * Depression * Anxiety * Isolation * Loss of Sleep * Anger * Discomfort around White people * Shame * Fear of distrust * Loss of concentration * Substance abuse</vt:lpstr>
      <vt:lpstr>African Diaspora Prayer areas</vt:lpstr>
      <vt:lpstr>PowerPoint Presentation</vt:lpstr>
      <vt:lpstr>PowerPoint Presentation</vt:lpstr>
      <vt:lpstr>United States: COMMUNITY</vt:lpstr>
      <vt:lpstr>United States: CHURCH</vt:lpstr>
      <vt:lpstr>PowerPoint Presentation</vt:lpstr>
      <vt:lpstr>PowerPoint Presentation</vt:lpstr>
      <vt:lpstr>Considered France's richest colony in the eighteenth century, Haiti was known as “the pearl of the Antilles.” Resisting their exploitation, Haitians revolted against the French from 1791-1804</vt:lpstr>
      <vt:lpstr>In 1825, Haiti was forced to pay millions of French francs to France in exchange for that country's recognition of its sovereignty</vt:lpstr>
      <vt:lpstr>"There is no legitimate government, no judiciary, no parliament, and a weak police force incapable of stopping the gangs that now rule over 60% of the capital. There is no chance of planning elections under the current security crisis….</vt:lpstr>
      <vt:lpstr>.. Gangs are hijacking boats, planes, and trucks that are attempting to deliver critical food and medical items to the most vulnerable. Just this week two UN food warehouses were broken into and then burned.”                                              Ambassador P.W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Items: Prayer against the effects of historical trauma:</dc:title>
  <dc:creator>Rome Meeks</dc:creator>
  <cp:lastModifiedBy>Cindy Mitchell</cp:lastModifiedBy>
  <cp:revision>48</cp:revision>
  <dcterms:created xsi:type="dcterms:W3CDTF">2021-12-11T18:01:09Z</dcterms:created>
  <dcterms:modified xsi:type="dcterms:W3CDTF">2022-10-27T12:05:00Z</dcterms:modified>
</cp:coreProperties>
</file>