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2/23/22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03579-CCDE-8648-AB13-F0B812BC77D2}"/>
              </a:ext>
            </a:extLst>
          </p:cNvPr>
          <p:cNvSpPr>
            <a:spLocks noGrp="1"/>
          </p:cNvSpPr>
          <p:nvPr>
            <p:ph type="ctrTitle"/>
          </p:nvPr>
        </p:nvSpPr>
        <p:spPr/>
        <p:txBody>
          <a:bodyPr/>
          <a:lstStyle/>
          <a:p>
            <a:r>
              <a:rPr lang="en-US" dirty="0"/>
              <a:t>AFReG Prayer Connection</a:t>
            </a:r>
          </a:p>
        </p:txBody>
      </p:sp>
      <p:sp>
        <p:nvSpPr>
          <p:cNvPr id="3" name="Subtitle 2">
            <a:extLst>
              <a:ext uri="{FF2B5EF4-FFF2-40B4-BE49-F238E27FC236}">
                <a16:creationId xmlns:a16="http://schemas.microsoft.com/office/drawing/2014/main" id="{319F300B-1F16-844A-89EF-65ED4A0EEAD8}"/>
              </a:ext>
            </a:extLst>
          </p:cNvPr>
          <p:cNvSpPr>
            <a:spLocks noGrp="1"/>
          </p:cNvSpPr>
          <p:nvPr>
            <p:ph type="subTitle" idx="1"/>
          </p:nvPr>
        </p:nvSpPr>
        <p:spPr/>
        <p:txBody>
          <a:bodyPr/>
          <a:lstStyle/>
          <a:p>
            <a:r>
              <a:rPr lang="en-US" dirty="0"/>
              <a:t>Focus on Zambia</a:t>
            </a:r>
          </a:p>
          <a:p>
            <a:r>
              <a:rPr lang="en-US" dirty="0"/>
              <a:t>Prayer Points</a:t>
            </a:r>
          </a:p>
        </p:txBody>
      </p:sp>
      <p:pic>
        <p:nvPicPr>
          <p:cNvPr id="5" name="Picture 4">
            <a:extLst>
              <a:ext uri="{FF2B5EF4-FFF2-40B4-BE49-F238E27FC236}">
                <a16:creationId xmlns:a16="http://schemas.microsoft.com/office/drawing/2014/main" id="{55F97485-E4B8-3E45-9D29-527814A50845}"/>
              </a:ext>
            </a:extLst>
          </p:cNvPr>
          <p:cNvPicPr>
            <a:picLocks noChangeAspect="1"/>
          </p:cNvPicPr>
          <p:nvPr/>
        </p:nvPicPr>
        <p:blipFill>
          <a:blip r:embed="rId2"/>
          <a:stretch>
            <a:fillRect/>
          </a:stretch>
        </p:blipFill>
        <p:spPr>
          <a:xfrm>
            <a:off x="2589213" y="954338"/>
            <a:ext cx="2742815" cy="1998849"/>
          </a:xfrm>
          <a:prstGeom prst="rect">
            <a:avLst/>
          </a:prstGeom>
        </p:spPr>
      </p:pic>
    </p:spTree>
    <p:extLst>
      <p:ext uri="{BB962C8B-B14F-4D97-AF65-F5344CB8AC3E}">
        <p14:creationId xmlns:p14="http://schemas.microsoft.com/office/powerpoint/2010/main" val="558146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1513491"/>
            <a:ext cx="8915400" cy="4550978"/>
          </a:xfrm>
        </p:spPr>
        <p:txBody>
          <a:bodyPr>
            <a:noAutofit/>
          </a:bodyPr>
          <a:lstStyle/>
          <a:p>
            <a:pPr lvl="1"/>
            <a:r>
              <a:rPr lang="en-US" sz="2800" b="1" dirty="0"/>
              <a:t>Let us pray for success of the following evangelistic efforts by the body of Christ nationally:</a:t>
            </a:r>
            <a:endParaRPr lang="en-US" sz="2800" dirty="0"/>
          </a:p>
          <a:p>
            <a:pPr lvl="2">
              <a:buFont typeface="Wingdings" pitchFamily="2" charset="2"/>
              <a:buChar char="v"/>
            </a:pPr>
            <a:r>
              <a:rPr lang="en-US" sz="2800" i="1" dirty="0"/>
              <a:t>The month of May: The </a:t>
            </a:r>
            <a:r>
              <a:rPr lang="en-US" sz="2800" b="1" i="1" dirty="0"/>
              <a:t>Go Movement</a:t>
            </a:r>
            <a:r>
              <a:rPr lang="en-US" sz="2800" i="1" dirty="0"/>
              <a:t> unites the body of Christ towards l daily personal evangelism by every believer for the whole month, culminating into the </a:t>
            </a:r>
            <a:r>
              <a:rPr lang="en-US" sz="2800" b="1" i="1" dirty="0"/>
              <a:t>Go-day (Global Outreach Day)</a:t>
            </a:r>
            <a:r>
              <a:rPr lang="en-US" sz="2800" i="1" dirty="0"/>
              <a:t> on 31</a:t>
            </a:r>
            <a:r>
              <a:rPr lang="en-US" sz="2800" i="1" baseline="30000" dirty="0"/>
              <a:t>st</a:t>
            </a:r>
            <a:r>
              <a:rPr lang="en-US" sz="2800" i="1" dirty="0"/>
              <a:t> May when every believer worldwide is encouraged to witness for Christ.</a:t>
            </a:r>
            <a:endParaRPr lang="en-US" sz="2800" dirty="0"/>
          </a:p>
        </p:txBody>
      </p:sp>
    </p:spTree>
    <p:extLst>
      <p:ext uri="{BB962C8B-B14F-4D97-AF65-F5344CB8AC3E}">
        <p14:creationId xmlns:p14="http://schemas.microsoft.com/office/powerpoint/2010/main" val="2548674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1513491"/>
            <a:ext cx="8915400" cy="4550978"/>
          </a:xfrm>
        </p:spPr>
        <p:txBody>
          <a:bodyPr>
            <a:noAutofit/>
          </a:bodyPr>
          <a:lstStyle/>
          <a:p>
            <a:pPr lvl="2">
              <a:buFont typeface="Wingdings" pitchFamily="2" charset="2"/>
              <a:buChar char="v"/>
            </a:pPr>
            <a:r>
              <a:rPr lang="en-US" sz="2800" i="1" dirty="0"/>
              <a:t>As a unique demonstration of unity, The Evangelical Fellowship of Zambia (EFZ) and the Council of Churches in Zambia (CCZ) have partnered with Christ For all Nations (</a:t>
            </a:r>
            <a:r>
              <a:rPr lang="en-US" sz="2800" i="1" dirty="0" err="1"/>
              <a:t>CFaN</a:t>
            </a:r>
            <a:r>
              <a:rPr lang="en-US" sz="2800" i="1" dirty="0"/>
              <a:t>) in an evangelistic activity named “Operation Decapolis”- to conduct 10 crusades in 10 cities within Zambia, in two weeks (18</a:t>
            </a:r>
            <a:r>
              <a:rPr lang="en-US" sz="2800" i="1" baseline="30000" dirty="0"/>
              <a:t>th</a:t>
            </a:r>
            <a:r>
              <a:rPr lang="en-US" sz="2800" i="1" dirty="0"/>
              <a:t> -31</a:t>
            </a:r>
            <a:r>
              <a:rPr lang="en-US" sz="2800" i="1" baseline="30000" dirty="0"/>
              <a:t>st</a:t>
            </a:r>
            <a:r>
              <a:rPr lang="en-US" sz="2800" i="1" dirty="0"/>
              <a:t> May). </a:t>
            </a:r>
            <a:r>
              <a:rPr lang="en-US" sz="2800" b="1" i="1" dirty="0"/>
              <a:t>Let us</a:t>
            </a:r>
            <a:r>
              <a:rPr lang="en-US" sz="2800" i="1" dirty="0"/>
              <a:t> </a:t>
            </a:r>
            <a:r>
              <a:rPr lang="en-US" sz="2800" b="1" i="1" dirty="0"/>
              <a:t>pray for the targeted 1,000,000 souls and more, to come to salvation and that planned follow-up and discipleship</a:t>
            </a:r>
            <a:r>
              <a:rPr lang="en-US" sz="2800" i="1" dirty="0"/>
              <a:t> </a:t>
            </a:r>
            <a:r>
              <a:rPr lang="en-US" sz="2800" b="1" i="1" dirty="0"/>
              <a:t>activities</a:t>
            </a:r>
            <a:r>
              <a:rPr lang="en-US" sz="2800" i="1" dirty="0"/>
              <a:t> </a:t>
            </a:r>
            <a:r>
              <a:rPr lang="en-US" sz="2800" b="1" i="1" dirty="0"/>
              <a:t>will yield the desired retention of the Lord’s harvest.</a:t>
            </a:r>
            <a:endParaRPr lang="en-US" sz="2800" dirty="0"/>
          </a:p>
        </p:txBody>
      </p:sp>
    </p:spTree>
    <p:extLst>
      <p:ext uri="{BB962C8B-B14F-4D97-AF65-F5344CB8AC3E}">
        <p14:creationId xmlns:p14="http://schemas.microsoft.com/office/powerpoint/2010/main" val="2908989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1513491"/>
            <a:ext cx="8915400" cy="4550978"/>
          </a:xfrm>
        </p:spPr>
        <p:txBody>
          <a:bodyPr>
            <a:noAutofit/>
          </a:bodyPr>
          <a:lstStyle/>
          <a:p>
            <a:pPr lvl="2">
              <a:buFont typeface="Wingdings" pitchFamily="2" charset="2"/>
              <a:buChar char="v"/>
            </a:pPr>
            <a:r>
              <a:rPr lang="en-US" sz="2800" i="1" dirty="0"/>
              <a:t>Between July and September, African Enterprise celebrates its 60</a:t>
            </a:r>
            <a:r>
              <a:rPr lang="en-US" sz="2800" i="1" baseline="30000" dirty="0"/>
              <a:t>th</a:t>
            </a:r>
            <a:r>
              <a:rPr lang="en-US" sz="2800" i="1" dirty="0"/>
              <a:t> Anniversary that has coincided with their opening of a regional office in Zambia. This will culminate in large scale evangelistic effort (dubbed, Lusaka Mission, towards the end of August and the beginning of September. </a:t>
            </a:r>
            <a:endParaRPr lang="en-US" sz="2800" dirty="0"/>
          </a:p>
        </p:txBody>
      </p:sp>
    </p:spTree>
    <p:extLst>
      <p:ext uri="{BB962C8B-B14F-4D97-AF65-F5344CB8AC3E}">
        <p14:creationId xmlns:p14="http://schemas.microsoft.com/office/powerpoint/2010/main" val="3885129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1513491"/>
            <a:ext cx="8915400" cy="4550978"/>
          </a:xfrm>
        </p:spPr>
        <p:txBody>
          <a:bodyPr>
            <a:noAutofit/>
          </a:bodyPr>
          <a:lstStyle/>
          <a:p>
            <a:pPr lvl="2">
              <a:buFont typeface="Wingdings" pitchFamily="2" charset="2"/>
              <a:buChar char="v"/>
            </a:pPr>
            <a:r>
              <a:rPr lang="en-US" sz="2800" i="1" dirty="0"/>
              <a:t>3,000 missionaries from various African countries will join hands with local churches across the body of Christ to do a variety massive outreach activities across various sectors of Zambian society. </a:t>
            </a:r>
            <a:endParaRPr lang="en-US" sz="2800" dirty="0"/>
          </a:p>
        </p:txBody>
      </p:sp>
    </p:spTree>
    <p:extLst>
      <p:ext uri="{BB962C8B-B14F-4D97-AF65-F5344CB8AC3E}">
        <p14:creationId xmlns:p14="http://schemas.microsoft.com/office/powerpoint/2010/main" val="3385915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1513491"/>
            <a:ext cx="8915400" cy="4550978"/>
          </a:xfrm>
        </p:spPr>
        <p:txBody>
          <a:bodyPr>
            <a:noAutofit/>
          </a:bodyPr>
          <a:lstStyle/>
          <a:p>
            <a:pPr lvl="2">
              <a:buFont typeface="Wingdings" pitchFamily="2" charset="2"/>
              <a:buChar char="v"/>
            </a:pPr>
            <a:r>
              <a:rPr lang="en-US" sz="2800" b="1" i="1" dirty="0"/>
              <a:t>Let us pray for these cooperative efforts to yield much fruit for the Lord’s kingdom and that the seed of God’s Word planted will contribute to sustainable transformative efforts and nation building.</a:t>
            </a:r>
            <a:endParaRPr lang="en-US" sz="2800" dirty="0"/>
          </a:p>
        </p:txBody>
      </p:sp>
    </p:spTree>
    <p:extLst>
      <p:ext uri="{BB962C8B-B14F-4D97-AF65-F5344CB8AC3E}">
        <p14:creationId xmlns:p14="http://schemas.microsoft.com/office/powerpoint/2010/main" val="356992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1513491"/>
            <a:ext cx="8915400" cy="4550978"/>
          </a:xfrm>
        </p:spPr>
        <p:txBody>
          <a:bodyPr>
            <a:noAutofit/>
          </a:bodyPr>
          <a:lstStyle/>
          <a:p>
            <a:pPr lvl="1"/>
            <a:r>
              <a:rPr lang="en-US" sz="3000" dirty="0"/>
              <a:t>The Zambian Church has, for many years, sustained a proactive engagement with the government of the day. </a:t>
            </a:r>
            <a:r>
              <a:rPr lang="en-US" sz="3000" b="1" dirty="0"/>
              <a:t>Pray that the desired engagement in national affairs remains appropriately Prophetic, Pastoral and Priestly</a:t>
            </a:r>
            <a:r>
              <a:rPr lang="en-US" sz="3000" dirty="0"/>
              <a:t>.</a:t>
            </a:r>
          </a:p>
        </p:txBody>
      </p:sp>
    </p:spTree>
    <p:extLst>
      <p:ext uri="{BB962C8B-B14F-4D97-AF65-F5344CB8AC3E}">
        <p14:creationId xmlns:p14="http://schemas.microsoft.com/office/powerpoint/2010/main" val="322804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1513491"/>
            <a:ext cx="8915400" cy="4550978"/>
          </a:xfrm>
        </p:spPr>
        <p:txBody>
          <a:bodyPr>
            <a:noAutofit/>
          </a:bodyPr>
          <a:lstStyle/>
          <a:p>
            <a:pPr lvl="1"/>
            <a:r>
              <a:rPr lang="en-US" sz="2800" b="1" dirty="0"/>
              <a:t>Also, pray for the President H.E. Mr. Hakainde Hichilema that the Lord would grant him wisdom and bold leadership to steer his Cabinet and the nation towards greater levels of unity and development. </a:t>
            </a:r>
            <a:endParaRPr lang="en-US" sz="2800" dirty="0"/>
          </a:p>
        </p:txBody>
      </p:sp>
    </p:spTree>
    <p:extLst>
      <p:ext uri="{BB962C8B-B14F-4D97-AF65-F5344CB8AC3E}">
        <p14:creationId xmlns:p14="http://schemas.microsoft.com/office/powerpoint/2010/main" val="4233675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1513491"/>
            <a:ext cx="8915400" cy="4550978"/>
          </a:xfrm>
        </p:spPr>
        <p:txBody>
          <a:bodyPr>
            <a:noAutofit/>
          </a:bodyPr>
          <a:lstStyle/>
          <a:p>
            <a:pPr lvl="2">
              <a:buFont typeface="Wingdings" pitchFamily="2" charset="2"/>
              <a:buChar char="v"/>
            </a:pPr>
            <a:r>
              <a:rPr lang="en-US" sz="2600" b="1" dirty="0"/>
              <a:t>1 Tim. 2:1- </a:t>
            </a:r>
            <a:r>
              <a:rPr lang="en-US" sz="2600" i="1" dirty="0"/>
              <a:t>“I urge, then, first of all, that petitions, prayers, intercession and thanksgiving be made for all people—2 for kings and all those in authority, that we may live peaceful and quiet lives in all godliness and holiness.”</a:t>
            </a:r>
            <a:endParaRPr lang="en-US" sz="2600" dirty="0"/>
          </a:p>
        </p:txBody>
      </p:sp>
    </p:spTree>
    <p:extLst>
      <p:ext uri="{BB962C8B-B14F-4D97-AF65-F5344CB8AC3E}">
        <p14:creationId xmlns:p14="http://schemas.microsoft.com/office/powerpoint/2010/main" val="451214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fontScale="90000"/>
          </a:bodyPr>
          <a:lstStyle/>
          <a:p>
            <a:r>
              <a:rPr lang="en-US" b="1" dirty="0"/>
              <a:t>POLITICAL SITUATION (Stable; relative peace, howbeit, with observable tensions in some quarters)</a:t>
            </a:r>
            <a:r>
              <a:rPr lang="en-US" dirty="0"/>
              <a:t>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225159"/>
          </a:xfrm>
        </p:spPr>
        <p:txBody>
          <a:bodyPr>
            <a:noAutofit/>
          </a:bodyPr>
          <a:lstStyle/>
          <a:p>
            <a:pPr marL="0" lvl="0" indent="0">
              <a:buNone/>
            </a:pPr>
            <a:r>
              <a:rPr lang="en-GB" sz="2800" i="1" dirty="0"/>
              <a:t>“</a:t>
            </a:r>
            <a:r>
              <a:rPr lang="en-US" sz="2800" i="1" dirty="0"/>
              <a:t>Also, seek the peace and prosperity of the city to which I have carried you into exile. Pray to the LORD for it, because if it prospers, you too will prosper.”</a:t>
            </a:r>
          </a:p>
          <a:p>
            <a:r>
              <a:rPr lang="en-US" sz="2800" dirty="0"/>
              <a:t>The political polarization that was characteristic of the campaign period prior to the August 2021 elections is still observable in some quarters, particularly among prominent political players from competing persuasions. </a:t>
            </a:r>
          </a:p>
        </p:txBody>
      </p:sp>
    </p:spTree>
    <p:extLst>
      <p:ext uri="{BB962C8B-B14F-4D97-AF65-F5344CB8AC3E}">
        <p14:creationId xmlns:p14="http://schemas.microsoft.com/office/powerpoint/2010/main" val="1256395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fontScale="90000"/>
          </a:bodyPr>
          <a:lstStyle/>
          <a:p>
            <a:r>
              <a:rPr lang="en-US" b="1" dirty="0"/>
              <a:t>POLITICAL SITUATION (Stable; relative peace, although with observable tensions in some quarters)</a:t>
            </a:r>
            <a:r>
              <a:rPr lang="en-US" dirty="0"/>
              <a:t>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225159"/>
          </a:xfrm>
        </p:spPr>
        <p:txBody>
          <a:bodyPr>
            <a:noAutofit/>
          </a:bodyPr>
          <a:lstStyle/>
          <a:p>
            <a:r>
              <a:rPr lang="en-US" sz="2800" dirty="0"/>
              <a:t>This is further aggravated by multiple unresolved electoral disputes, particularly in respect to parliamentary seats, some of which are under petitioning or counter litigations following nullifications, etc. </a:t>
            </a:r>
          </a:p>
          <a:p>
            <a:r>
              <a:rPr lang="en-US" sz="2800" b="1" dirty="0"/>
              <a:t>Pray those involved accept the outcome of court decisions so there is closure on applicable matters. </a:t>
            </a:r>
            <a:endParaRPr lang="en-US" sz="2800" dirty="0"/>
          </a:p>
        </p:txBody>
      </p:sp>
    </p:spTree>
    <p:extLst>
      <p:ext uri="{BB962C8B-B14F-4D97-AF65-F5344CB8AC3E}">
        <p14:creationId xmlns:p14="http://schemas.microsoft.com/office/powerpoint/2010/main" val="4193517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0FF3E-9849-C74D-AC0E-E3E5B721F9C1}"/>
              </a:ext>
            </a:extLst>
          </p:cNvPr>
          <p:cNvSpPr>
            <a:spLocks noGrp="1"/>
          </p:cNvSpPr>
          <p:nvPr>
            <p:ph type="title"/>
          </p:nvPr>
        </p:nvSpPr>
        <p:spPr/>
        <p:txBody>
          <a:bodyPr/>
          <a:lstStyle/>
          <a:p>
            <a:r>
              <a:rPr lang="en-US" b="1" dirty="0"/>
              <a:t>Prologue: Psalm 100:4-5</a:t>
            </a:r>
            <a:endParaRPr lang="en-US" dirty="0"/>
          </a:p>
        </p:txBody>
      </p:sp>
      <p:sp>
        <p:nvSpPr>
          <p:cNvPr id="3" name="Content Placeholder 2">
            <a:extLst>
              <a:ext uri="{FF2B5EF4-FFF2-40B4-BE49-F238E27FC236}">
                <a16:creationId xmlns:a16="http://schemas.microsoft.com/office/drawing/2014/main" id="{FDD32EB0-2F30-6D4F-A39D-4E3E82702655}"/>
              </a:ext>
            </a:extLst>
          </p:cNvPr>
          <p:cNvSpPr>
            <a:spLocks noGrp="1"/>
          </p:cNvSpPr>
          <p:nvPr>
            <p:ph idx="1"/>
          </p:nvPr>
        </p:nvSpPr>
        <p:spPr/>
        <p:txBody>
          <a:bodyPr/>
          <a:lstStyle/>
          <a:p>
            <a:pPr marL="0" indent="0">
              <a:buNone/>
            </a:pPr>
            <a:r>
              <a:rPr lang="en-GB" sz="3200" b="1" i="1" baseline="30000" dirty="0"/>
              <a:t>4 </a:t>
            </a:r>
            <a:r>
              <a:rPr lang="en-GB" sz="3200" i="1" dirty="0"/>
              <a:t>Enter his gates with thanksgiving</a:t>
            </a:r>
            <a:br>
              <a:rPr lang="en-GB" sz="3200" i="1" dirty="0"/>
            </a:br>
            <a:r>
              <a:rPr lang="en-GB" sz="3200" i="1" dirty="0"/>
              <a:t>    and his courts with praise;</a:t>
            </a:r>
            <a:br>
              <a:rPr lang="en-GB" sz="3200" i="1" dirty="0"/>
            </a:br>
            <a:r>
              <a:rPr lang="en-GB" sz="3200" i="1" dirty="0"/>
              <a:t>    give thanks to him and praise his name.</a:t>
            </a:r>
          </a:p>
          <a:p>
            <a:pPr marL="0" indent="0">
              <a:buNone/>
            </a:pPr>
            <a:br>
              <a:rPr lang="en-GB" sz="3200" i="1" dirty="0"/>
            </a:br>
            <a:r>
              <a:rPr lang="en-GB" sz="3200" b="1" i="1" baseline="30000" dirty="0"/>
              <a:t>5 </a:t>
            </a:r>
            <a:r>
              <a:rPr lang="en-GB" sz="3200" i="1" dirty="0"/>
              <a:t>For the </a:t>
            </a:r>
            <a:r>
              <a:rPr lang="en-GB" sz="3200" i="1" cap="small" dirty="0"/>
              <a:t>Lord</a:t>
            </a:r>
            <a:r>
              <a:rPr lang="en-GB" sz="3200" i="1" dirty="0"/>
              <a:t> is good and his love endures forever; his faithfulness continues through all generations</a:t>
            </a:r>
            <a:r>
              <a:rPr lang="en-GB" sz="3200" dirty="0"/>
              <a:t>.</a:t>
            </a:r>
            <a:endParaRPr lang="en-US" sz="3200" dirty="0"/>
          </a:p>
          <a:p>
            <a:endParaRPr lang="en-US" dirty="0"/>
          </a:p>
        </p:txBody>
      </p:sp>
    </p:spTree>
    <p:extLst>
      <p:ext uri="{BB962C8B-B14F-4D97-AF65-F5344CB8AC3E}">
        <p14:creationId xmlns:p14="http://schemas.microsoft.com/office/powerpoint/2010/main" val="713410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fontScale="90000"/>
          </a:bodyPr>
          <a:lstStyle/>
          <a:p>
            <a:r>
              <a:rPr lang="en-US" b="1" dirty="0"/>
              <a:t>POLITICAL SITUATION (Stable; relative peace, although with observable tensions in some quarters)</a:t>
            </a:r>
            <a:r>
              <a:rPr lang="en-US" dirty="0"/>
              <a:t>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225159"/>
          </a:xfrm>
        </p:spPr>
        <p:txBody>
          <a:bodyPr>
            <a:noAutofit/>
          </a:bodyPr>
          <a:lstStyle/>
          <a:p>
            <a:pPr lvl="1"/>
            <a:r>
              <a:rPr lang="en-US" sz="2800" b="1" dirty="0"/>
              <a:t>Also pray that sobriety reigns among those engaged in unhealthy political rivalries; that they would see the broader national concerns as being more important than partisan interests, so they can commit earnest efforts towards peace building, forgiveness, unity and harmony in the nation.</a:t>
            </a:r>
            <a:endParaRPr lang="en-US" sz="2800" dirty="0"/>
          </a:p>
        </p:txBody>
      </p:sp>
    </p:spTree>
    <p:extLst>
      <p:ext uri="{BB962C8B-B14F-4D97-AF65-F5344CB8AC3E}">
        <p14:creationId xmlns:p14="http://schemas.microsoft.com/office/powerpoint/2010/main" val="2643046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fontScale="90000"/>
          </a:bodyPr>
          <a:lstStyle/>
          <a:p>
            <a:r>
              <a:rPr lang="en-US" b="1" dirty="0"/>
              <a:t>POLITICAL SITUATION (Stable; relative peace, although with observable tensions in some quarters)</a:t>
            </a:r>
            <a:r>
              <a:rPr lang="en-US" dirty="0"/>
              <a:t>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225159"/>
          </a:xfrm>
        </p:spPr>
        <p:txBody>
          <a:bodyPr>
            <a:noAutofit/>
          </a:bodyPr>
          <a:lstStyle/>
          <a:p>
            <a:pPr lvl="1"/>
            <a:r>
              <a:rPr lang="en-US" sz="2800" b="1" dirty="0"/>
              <a:t>Pray for the tearing down of spiritual strongholds that bedevil many. Traces of violence in by elections, undertones of tribalism, regionalism and unsettled political scores need to be uprooted. </a:t>
            </a:r>
            <a:r>
              <a:rPr lang="en-GB" sz="2800" b="1" dirty="0"/>
              <a:t>Pray for the power of the blood of Jesus to cleanse those who genuinely turn to his word through repentance.</a:t>
            </a:r>
            <a:r>
              <a:rPr lang="en-GB" sz="2800" dirty="0"/>
              <a:t> </a:t>
            </a:r>
            <a:endParaRPr lang="en-US" sz="2800" dirty="0"/>
          </a:p>
        </p:txBody>
      </p:sp>
    </p:spTree>
    <p:extLst>
      <p:ext uri="{BB962C8B-B14F-4D97-AF65-F5344CB8AC3E}">
        <p14:creationId xmlns:p14="http://schemas.microsoft.com/office/powerpoint/2010/main" val="3628240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fontScale="90000"/>
          </a:bodyPr>
          <a:lstStyle/>
          <a:p>
            <a:r>
              <a:rPr lang="en-US" b="1" dirty="0"/>
              <a:t>POLITICAL SITUATION (Stable; relative peace, although with observable tensions in some quarters)</a:t>
            </a:r>
            <a:r>
              <a:rPr lang="en-US" dirty="0"/>
              <a:t>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393325"/>
          </a:xfrm>
        </p:spPr>
        <p:txBody>
          <a:bodyPr>
            <a:noAutofit/>
          </a:bodyPr>
          <a:lstStyle/>
          <a:p>
            <a:pPr lvl="1"/>
            <a:r>
              <a:rPr lang="en-US" sz="2800" b="1" dirty="0"/>
              <a:t>Pray for practical </a:t>
            </a:r>
            <a:r>
              <a:rPr lang="en-GB" sz="2800" b="1" dirty="0"/>
              <a:t>actualization of the Declaration of Zambia as a Christian nation; we are constantly requesting God for the successful implementation of national values and principles as set out in Article 8 of the Zambian constitution. Pray that Christian values will permeate in all sectors of the nation, line ministries, and all spending Agencies. Pray for the enhancement of equity and Justice in all relevant State Organs.</a:t>
            </a:r>
            <a:endParaRPr lang="en-US" sz="2800" dirty="0"/>
          </a:p>
        </p:txBody>
      </p:sp>
    </p:spTree>
    <p:extLst>
      <p:ext uri="{BB962C8B-B14F-4D97-AF65-F5344CB8AC3E}">
        <p14:creationId xmlns:p14="http://schemas.microsoft.com/office/powerpoint/2010/main" val="3720119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a:bodyPr>
          <a:lstStyle/>
          <a:p>
            <a:r>
              <a:rPr lang="en-US" b="1" dirty="0"/>
              <a:t>ECONOMIC SITUATION (Recovery desired)-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393325"/>
          </a:xfrm>
        </p:spPr>
        <p:txBody>
          <a:bodyPr>
            <a:noAutofit/>
          </a:bodyPr>
          <a:lstStyle/>
          <a:p>
            <a:pPr marL="0" lvl="0" indent="0">
              <a:buNone/>
            </a:pPr>
            <a:r>
              <a:rPr lang="en-GB" sz="2800" i="1" dirty="0"/>
              <a:t>“</a:t>
            </a:r>
            <a:r>
              <a:rPr lang="en-US" sz="2800" i="1" dirty="0"/>
              <a:t>Also, seek the peace and prosperity of the city to which I have carried you into exile. Pray to the LORD for it, because if it prospers, you too will prosper.”</a:t>
            </a:r>
          </a:p>
          <a:p>
            <a:r>
              <a:rPr lang="en-US" sz="2800" dirty="0"/>
              <a:t>The new government is making earnest efforts to stabilize the economy. Surely, a daunting task! Many challenges persist. </a:t>
            </a:r>
          </a:p>
        </p:txBody>
      </p:sp>
    </p:spTree>
    <p:extLst>
      <p:ext uri="{BB962C8B-B14F-4D97-AF65-F5344CB8AC3E}">
        <p14:creationId xmlns:p14="http://schemas.microsoft.com/office/powerpoint/2010/main" val="3458710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a:bodyPr>
          <a:lstStyle/>
          <a:p>
            <a:r>
              <a:rPr lang="en-US" b="1" dirty="0"/>
              <a:t>ECONOMIC SITUATION (Recovery desired)-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393325"/>
          </a:xfrm>
        </p:spPr>
        <p:txBody>
          <a:bodyPr>
            <a:noAutofit/>
          </a:bodyPr>
          <a:lstStyle/>
          <a:p>
            <a:pPr lvl="1"/>
            <a:r>
              <a:rPr lang="en-US" sz="2800" dirty="0"/>
              <a:t>Their determination to root out corruption, particularly in the public procurement pipeline system, is laudable. </a:t>
            </a:r>
            <a:r>
              <a:rPr lang="en-US" sz="2800" b="1" dirty="0"/>
              <a:t>Let us pray that these efforts bear much fruit in the long run so that the resultant cumulative gains would accrue towards improving the livelihoods of the citizenry and extend to bless the region as well as the continent.</a:t>
            </a:r>
            <a:endParaRPr lang="en-US" sz="2800" dirty="0"/>
          </a:p>
        </p:txBody>
      </p:sp>
    </p:spTree>
    <p:extLst>
      <p:ext uri="{BB962C8B-B14F-4D97-AF65-F5344CB8AC3E}">
        <p14:creationId xmlns:p14="http://schemas.microsoft.com/office/powerpoint/2010/main" val="3788097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a:bodyPr>
          <a:lstStyle/>
          <a:p>
            <a:r>
              <a:rPr lang="en-US" b="1" dirty="0"/>
              <a:t>ECONOMIC SITUATION (Recovery desired)-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393325"/>
          </a:xfrm>
        </p:spPr>
        <p:txBody>
          <a:bodyPr>
            <a:noAutofit/>
          </a:bodyPr>
          <a:lstStyle/>
          <a:p>
            <a:pPr lvl="1"/>
            <a:r>
              <a:rPr lang="en-GB" sz="2800" b="1" dirty="0"/>
              <a:t>Pray for National Disaster Mitigation Unit (DMMU) under the office of the Vice President of Zambia, to have adequate resources and supplies to reach thousands of families displaced by the devastating effects of the recent flash floods, a direct aftermath of the 2 storms. Their crops and homes have been destroyed completely, while some have, sadly, lost loved ones as well to the deadly floods.</a:t>
            </a:r>
            <a:endParaRPr lang="en-US" sz="2800" dirty="0"/>
          </a:p>
        </p:txBody>
      </p:sp>
    </p:spTree>
    <p:extLst>
      <p:ext uri="{BB962C8B-B14F-4D97-AF65-F5344CB8AC3E}">
        <p14:creationId xmlns:p14="http://schemas.microsoft.com/office/powerpoint/2010/main" val="1879200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a:bodyPr>
          <a:lstStyle/>
          <a:p>
            <a:r>
              <a:rPr lang="en-US" b="1" dirty="0"/>
              <a:t>ECONOMIC SITUATION (Recovery desired)- </a:t>
            </a:r>
            <a:r>
              <a:rPr lang="en-GB" dirty="0"/>
              <a:t>Jer. 29:7</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393325"/>
          </a:xfrm>
        </p:spPr>
        <p:txBody>
          <a:bodyPr>
            <a:noAutofit/>
          </a:bodyPr>
          <a:lstStyle/>
          <a:p>
            <a:pPr lvl="1"/>
            <a:r>
              <a:rPr lang="en-US" sz="2800" i="1" dirty="0"/>
              <a:t>For further reflection and intercession please find attached, an economic weekly analysis done by an independent observer. Although still somewhat opinionated in tone, it provides some insightful parameters for the current economic situation for prayer purposes.</a:t>
            </a:r>
            <a:endParaRPr lang="en-US" sz="2800" dirty="0"/>
          </a:p>
        </p:txBody>
      </p:sp>
    </p:spTree>
    <p:extLst>
      <p:ext uri="{BB962C8B-B14F-4D97-AF65-F5344CB8AC3E}">
        <p14:creationId xmlns:p14="http://schemas.microsoft.com/office/powerpoint/2010/main" val="2712412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a:xfrm>
            <a:off x="2592925" y="624109"/>
            <a:ext cx="8911687" cy="1709187"/>
          </a:xfrm>
        </p:spPr>
        <p:txBody>
          <a:bodyPr>
            <a:normAutofit/>
          </a:bodyPr>
          <a:lstStyle/>
          <a:p>
            <a:pPr lvl="0"/>
            <a:r>
              <a:rPr lang="en-US" b="1" dirty="0"/>
              <a:t>CONCLUSION (1 Thess. 5:16-18)</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333296"/>
            <a:ext cx="8915400" cy="4393325"/>
          </a:xfrm>
        </p:spPr>
        <p:txBody>
          <a:bodyPr>
            <a:noAutofit/>
          </a:bodyPr>
          <a:lstStyle/>
          <a:p>
            <a:pPr marL="0" indent="0">
              <a:buNone/>
            </a:pPr>
            <a:r>
              <a:rPr lang="en-GB" sz="2800" b="1" i="1" baseline="30000" dirty="0"/>
              <a:t>16 “</a:t>
            </a:r>
            <a:r>
              <a:rPr lang="en-GB" sz="2800" i="1" dirty="0"/>
              <a:t>Rejoice always, </a:t>
            </a:r>
            <a:r>
              <a:rPr lang="en-GB" sz="2800" b="1" i="1" baseline="30000" dirty="0"/>
              <a:t>17 </a:t>
            </a:r>
            <a:r>
              <a:rPr lang="en-GB" sz="2800" i="1" dirty="0"/>
              <a:t>pray without ceasing, </a:t>
            </a:r>
            <a:r>
              <a:rPr lang="en-GB" sz="2800" b="1" i="1" baseline="30000" dirty="0"/>
              <a:t>18 </a:t>
            </a:r>
            <a:r>
              <a:rPr lang="en-GB" sz="2800" i="1" dirty="0"/>
              <a:t>give thanks in all circumstances; for this is the will of God in Christ Jesus for you.”</a:t>
            </a:r>
            <a:endParaRPr lang="en-US" sz="2800" dirty="0"/>
          </a:p>
        </p:txBody>
      </p:sp>
      <p:pic>
        <p:nvPicPr>
          <p:cNvPr id="5" name="Picture 4" descr="Logo&#10;&#10;Description automatically generated">
            <a:extLst>
              <a:ext uri="{FF2B5EF4-FFF2-40B4-BE49-F238E27FC236}">
                <a16:creationId xmlns:a16="http://schemas.microsoft.com/office/drawing/2014/main" id="{9E80299A-99F1-BB40-9872-81A55CFFB3ED}"/>
              </a:ext>
            </a:extLst>
          </p:cNvPr>
          <p:cNvPicPr>
            <a:picLocks noChangeAspect="1"/>
          </p:cNvPicPr>
          <p:nvPr/>
        </p:nvPicPr>
        <p:blipFill>
          <a:blip r:embed="rId2"/>
          <a:stretch>
            <a:fillRect/>
          </a:stretch>
        </p:blipFill>
        <p:spPr>
          <a:xfrm>
            <a:off x="8541718" y="4399005"/>
            <a:ext cx="2962893" cy="2159232"/>
          </a:xfrm>
          <a:prstGeom prst="rect">
            <a:avLst/>
          </a:prstGeom>
        </p:spPr>
      </p:pic>
    </p:spTree>
    <p:extLst>
      <p:ext uri="{BB962C8B-B14F-4D97-AF65-F5344CB8AC3E}">
        <p14:creationId xmlns:p14="http://schemas.microsoft.com/office/powerpoint/2010/main" val="3028157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5ED2B-C329-BE4D-98C4-6D0AA0DBA9FD}"/>
              </a:ext>
            </a:extLst>
          </p:cNvPr>
          <p:cNvSpPr>
            <a:spLocks noGrp="1"/>
          </p:cNvSpPr>
          <p:nvPr>
            <p:ph type="title"/>
          </p:nvPr>
        </p:nvSpPr>
        <p:spPr/>
        <p:txBody>
          <a:bodyPr/>
          <a:lstStyle/>
          <a:p>
            <a:r>
              <a:rPr lang="en-US" b="1" dirty="0"/>
              <a:t>THANKSGIVING (Psalm 100:4)</a:t>
            </a:r>
            <a:endParaRPr lang="en-US" dirty="0"/>
          </a:p>
        </p:txBody>
      </p:sp>
      <p:sp>
        <p:nvSpPr>
          <p:cNvPr id="3" name="Content Placeholder 2">
            <a:extLst>
              <a:ext uri="{FF2B5EF4-FFF2-40B4-BE49-F238E27FC236}">
                <a16:creationId xmlns:a16="http://schemas.microsoft.com/office/drawing/2014/main" id="{6AF67FDA-C252-1C4E-B5FD-5E88900303C3}"/>
              </a:ext>
            </a:extLst>
          </p:cNvPr>
          <p:cNvSpPr>
            <a:spLocks noGrp="1"/>
          </p:cNvSpPr>
          <p:nvPr>
            <p:ph idx="1"/>
          </p:nvPr>
        </p:nvSpPr>
        <p:spPr/>
        <p:txBody>
          <a:bodyPr>
            <a:noAutofit/>
          </a:bodyPr>
          <a:lstStyle/>
          <a:p>
            <a:pPr lvl="1"/>
            <a:r>
              <a:rPr lang="en-US" sz="2800" dirty="0"/>
              <a:t>We thank God for successful general elections, despite strict COVID restrictions.</a:t>
            </a:r>
          </a:p>
          <a:p>
            <a:pPr lvl="1"/>
            <a:r>
              <a:rPr lang="en-US" sz="2800" dirty="0"/>
              <a:t>We praise God for a peaceful transfer of power (August 2021) from President Edgar Lungu to Mr. Hakainde Hichilema who was subsequently sworn in as the 7th Republican President of Zambia.</a:t>
            </a:r>
          </a:p>
        </p:txBody>
      </p:sp>
    </p:spTree>
    <p:extLst>
      <p:ext uri="{BB962C8B-B14F-4D97-AF65-F5344CB8AC3E}">
        <p14:creationId xmlns:p14="http://schemas.microsoft.com/office/powerpoint/2010/main" val="2195742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EFC43-0D0B-CD48-92DE-A870DB2B4E12}"/>
              </a:ext>
            </a:extLst>
          </p:cNvPr>
          <p:cNvSpPr>
            <a:spLocks noGrp="1"/>
          </p:cNvSpPr>
          <p:nvPr>
            <p:ph type="title"/>
          </p:nvPr>
        </p:nvSpPr>
        <p:spPr/>
        <p:txBody>
          <a:bodyPr/>
          <a:lstStyle/>
          <a:p>
            <a:r>
              <a:rPr lang="en-US" b="1" dirty="0"/>
              <a:t>THANKSGIVING (Psalm 100:4)</a:t>
            </a:r>
            <a:endParaRPr lang="en-US" dirty="0"/>
          </a:p>
        </p:txBody>
      </p:sp>
      <p:sp>
        <p:nvSpPr>
          <p:cNvPr id="3" name="Content Placeholder 2">
            <a:extLst>
              <a:ext uri="{FF2B5EF4-FFF2-40B4-BE49-F238E27FC236}">
                <a16:creationId xmlns:a16="http://schemas.microsoft.com/office/drawing/2014/main" id="{776DB74E-EE84-F84B-9AB4-D1D8982565C9}"/>
              </a:ext>
            </a:extLst>
          </p:cNvPr>
          <p:cNvSpPr>
            <a:spLocks noGrp="1"/>
          </p:cNvSpPr>
          <p:nvPr>
            <p:ph idx="1"/>
          </p:nvPr>
        </p:nvSpPr>
        <p:spPr>
          <a:xfrm>
            <a:off x="2589212" y="1681655"/>
            <a:ext cx="8915400" cy="4229567"/>
          </a:xfrm>
        </p:spPr>
        <p:txBody>
          <a:bodyPr>
            <a:normAutofit fontScale="92500" lnSpcReduction="20000"/>
          </a:bodyPr>
          <a:lstStyle/>
          <a:p>
            <a:r>
              <a:rPr lang="en-US" sz="2800" dirty="0"/>
              <a:t>We thank God for recoveries from COVID 19 (after a grueling 3</a:t>
            </a:r>
            <a:r>
              <a:rPr lang="en-US" sz="2800" baseline="30000" dirty="0"/>
              <a:t>rd</a:t>
            </a:r>
            <a:r>
              <a:rPr lang="en-US" sz="2800" dirty="0"/>
              <a:t> wave in June 2021, that saw the highest numbers of infections and subsequent deaths, negatively impacting families).</a:t>
            </a:r>
          </a:p>
          <a:p>
            <a:pPr lvl="1">
              <a:buFont typeface="Wingdings" pitchFamily="2" charset="2"/>
              <a:buChar char="v"/>
            </a:pPr>
            <a:r>
              <a:rPr lang="en-US" sz="2800" dirty="0"/>
              <a:t>Despite all this, plus the 4</a:t>
            </a:r>
            <a:r>
              <a:rPr lang="en-US" sz="2800" baseline="30000" dirty="0"/>
              <a:t>th</a:t>
            </a:r>
            <a:r>
              <a:rPr lang="en-US" sz="2800" dirty="0"/>
              <a:t> wave that emerged in the wake of the Omicron variant in November, December 2021; the latest national report by the Ministry of Health (as of February 22, 2022) showed a continued drop (by 26%) in new infections and related deaths country wide. </a:t>
            </a:r>
          </a:p>
          <a:p>
            <a:pPr lvl="1">
              <a:buFont typeface="Wingdings" pitchFamily="2" charset="2"/>
              <a:buChar char="v"/>
            </a:pPr>
            <a:r>
              <a:rPr lang="en-US" sz="2800" dirty="0"/>
              <a:t>We return thanks to God and give him glory for his divine intervention. </a:t>
            </a:r>
          </a:p>
          <a:p>
            <a:endParaRPr lang="en-US" dirty="0"/>
          </a:p>
        </p:txBody>
      </p:sp>
    </p:spTree>
    <p:extLst>
      <p:ext uri="{BB962C8B-B14F-4D97-AF65-F5344CB8AC3E}">
        <p14:creationId xmlns:p14="http://schemas.microsoft.com/office/powerpoint/2010/main" val="97614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14181-D131-1943-80B3-83ED129AA263}"/>
              </a:ext>
            </a:extLst>
          </p:cNvPr>
          <p:cNvSpPr>
            <a:spLocks noGrp="1"/>
          </p:cNvSpPr>
          <p:nvPr>
            <p:ph type="title"/>
          </p:nvPr>
        </p:nvSpPr>
        <p:spPr/>
        <p:txBody>
          <a:bodyPr/>
          <a:lstStyle/>
          <a:p>
            <a:r>
              <a:rPr lang="en-US" b="1" dirty="0"/>
              <a:t>THANKSGIVING (Psalm 100:4)</a:t>
            </a:r>
            <a:endParaRPr lang="en-US" dirty="0"/>
          </a:p>
        </p:txBody>
      </p:sp>
      <p:sp>
        <p:nvSpPr>
          <p:cNvPr id="3" name="Content Placeholder 2">
            <a:extLst>
              <a:ext uri="{FF2B5EF4-FFF2-40B4-BE49-F238E27FC236}">
                <a16:creationId xmlns:a16="http://schemas.microsoft.com/office/drawing/2014/main" id="{FE32A91A-B561-5D47-ACF7-4D554B7C23C3}"/>
              </a:ext>
            </a:extLst>
          </p:cNvPr>
          <p:cNvSpPr>
            <a:spLocks noGrp="1"/>
          </p:cNvSpPr>
          <p:nvPr>
            <p:ph idx="1"/>
          </p:nvPr>
        </p:nvSpPr>
        <p:spPr/>
        <p:txBody>
          <a:bodyPr>
            <a:noAutofit/>
          </a:bodyPr>
          <a:lstStyle/>
          <a:p>
            <a:r>
              <a:rPr lang="en-US" sz="2800" dirty="0"/>
              <a:t>We thank God for Preservation of lives during the last two storms (</a:t>
            </a:r>
            <a:r>
              <a:rPr lang="en-US" sz="2800" i="1" dirty="0"/>
              <a:t>Ana &amp; Batsirai</a:t>
            </a:r>
            <a:r>
              <a:rPr lang="en-US" sz="2800" dirty="0"/>
              <a:t>)- that affected Mozambique, Malawi and Zambia, notwithstanding the ongoing effects of flash floods - (Psalm 121:3-8 )- </a:t>
            </a:r>
          </a:p>
        </p:txBody>
      </p:sp>
    </p:spTree>
    <p:extLst>
      <p:ext uri="{BB962C8B-B14F-4D97-AF65-F5344CB8AC3E}">
        <p14:creationId xmlns:p14="http://schemas.microsoft.com/office/powerpoint/2010/main" val="120845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24A75-FC78-7D44-82E4-2EFEDF75FBA3}"/>
              </a:ext>
            </a:extLst>
          </p:cNvPr>
          <p:cNvSpPr>
            <a:spLocks noGrp="1"/>
          </p:cNvSpPr>
          <p:nvPr>
            <p:ph type="title"/>
          </p:nvPr>
        </p:nvSpPr>
        <p:spPr/>
        <p:txBody>
          <a:bodyPr/>
          <a:lstStyle/>
          <a:p>
            <a:r>
              <a:rPr lang="en-US" b="1" dirty="0"/>
              <a:t>THANKSGIVING (Psalm 100:4)</a:t>
            </a:r>
            <a:endParaRPr lang="en-US" dirty="0"/>
          </a:p>
        </p:txBody>
      </p:sp>
      <p:sp>
        <p:nvSpPr>
          <p:cNvPr id="3" name="Content Placeholder 2">
            <a:extLst>
              <a:ext uri="{FF2B5EF4-FFF2-40B4-BE49-F238E27FC236}">
                <a16:creationId xmlns:a16="http://schemas.microsoft.com/office/drawing/2014/main" id="{004197B9-28D0-F941-BACA-27D2776BA5DE}"/>
              </a:ext>
            </a:extLst>
          </p:cNvPr>
          <p:cNvSpPr>
            <a:spLocks noGrp="1"/>
          </p:cNvSpPr>
          <p:nvPr>
            <p:ph idx="1"/>
          </p:nvPr>
        </p:nvSpPr>
        <p:spPr/>
        <p:txBody>
          <a:bodyPr>
            <a:normAutofit fontScale="92500"/>
          </a:bodyPr>
          <a:lstStyle/>
          <a:p>
            <a:pPr lvl="1">
              <a:buFont typeface="Wingdings" pitchFamily="2" charset="2"/>
              <a:buChar char="v"/>
            </a:pPr>
            <a:r>
              <a:rPr lang="en-GB" sz="2600" b="1" i="1" baseline="30000" dirty="0"/>
              <a:t>3 “</a:t>
            </a:r>
            <a:r>
              <a:rPr lang="en-GB" sz="2600" i="1" dirty="0"/>
              <a:t>He will not let your foot slip— he who watches over you will not slumber; </a:t>
            </a:r>
          </a:p>
          <a:p>
            <a:pPr lvl="1">
              <a:buFont typeface="Wingdings" pitchFamily="2" charset="2"/>
              <a:buChar char="v"/>
            </a:pPr>
            <a:r>
              <a:rPr lang="en-GB" sz="2600" b="1" i="1" baseline="30000" dirty="0"/>
              <a:t>4 </a:t>
            </a:r>
            <a:r>
              <a:rPr lang="en-GB" sz="2600" i="1" dirty="0"/>
              <a:t>indeed, he who watches over Israel will neither slumber nor sleep.</a:t>
            </a:r>
            <a:r>
              <a:rPr lang="en-GB" sz="2600" b="1" i="1" baseline="30000" dirty="0"/>
              <a:t>5 </a:t>
            </a:r>
            <a:r>
              <a:rPr lang="en-GB" sz="2600" i="1" dirty="0"/>
              <a:t>The </a:t>
            </a:r>
            <a:r>
              <a:rPr lang="en-GB" sz="2600" i="1" cap="small" dirty="0"/>
              <a:t>Lord</a:t>
            </a:r>
            <a:r>
              <a:rPr lang="en-GB" sz="2600" i="1" dirty="0"/>
              <a:t> watches over you—the </a:t>
            </a:r>
            <a:r>
              <a:rPr lang="en-GB" sz="2600" i="1" cap="small" dirty="0"/>
              <a:t>Lord</a:t>
            </a:r>
            <a:r>
              <a:rPr lang="en-GB" sz="2600" i="1" dirty="0"/>
              <a:t> is your shade at your right hand; </a:t>
            </a:r>
            <a:r>
              <a:rPr lang="en-GB" sz="2600" b="1" i="1" baseline="30000" dirty="0"/>
              <a:t>6 </a:t>
            </a:r>
            <a:r>
              <a:rPr lang="en-GB" sz="2600" i="1" dirty="0"/>
              <a:t>the sun will not harm you by day, nor the moon by night.</a:t>
            </a:r>
            <a:r>
              <a:rPr lang="en-GB" sz="2600" b="1" i="1" baseline="30000" dirty="0"/>
              <a:t>7 </a:t>
            </a:r>
            <a:r>
              <a:rPr lang="en-GB" sz="2600" i="1" dirty="0"/>
              <a:t>The </a:t>
            </a:r>
            <a:r>
              <a:rPr lang="en-GB" sz="2600" i="1" cap="small" dirty="0"/>
              <a:t>Lord</a:t>
            </a:r>
            <a:r>
              <a:rPr lang="en-GB" sz="2600" i="1" dirty="0"/>
              <a:t> will keep you from all harm— he will watch over your life;</a:t>
            </a:r>
            <a:r>
              <a:rPr lang="en-GB" sz="2600" b="1" i="1" baseline="30000" dirty="0"/>
              <a:t>8 </a:t>
            </a:r>
            <a:r>
              <a:rPr lang="en-GB" sz="2600" i="1" dirty="0"/>
              <a:t>the </a:t>
            </a:r>
            <a:r>
              <a:rPr lang="en-GB" sz="2600" i="1" cap="small" dirty="0"/>
              <a:t>Lord</a:t>
            </a:r>
            <a:r>
              <a:rPr lang="en-GB" sz="2600" i="1" dirty="0"/>
              <a:t> will watch over your coming and going both now and forevermore.”</a:t>
            </a:r>
            <a:endParaRPr lang="en-US" sz="2600" dirty="0"/>
          </a:p>
          <a:p>
            <a:endParaRPr lang="en-US" dirty="0"/>
          </a:p>
        </p:txBody>
      </p:sp>
    </p:spTree>
    <p:extLst>
      <p:ext uri="{BB962C8B-B14F-4D97-AF65-F5344CB8AC3E}">
        <p14:creationId xmlns:p14="http://schemas.microsoft.com/office/powerpoint/2010/main" val="1082487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p:txBody>
          <a:bodyPr>
            <a:normAutofit lnSpcReduction="10000"/>
          </a:bodyPr>
          <a:lstStyle/>
          <a:p>
            <a:pPr marL="0" lvl="0" indent="0">
              <a:buNone/>
            </a:pPr>
            <a:r>
              <a:rPr lang="en-GB" sz="2800" i="1" dirty="0"/>
              <a:t>“…brothers and sisters, pray for us that the message of the Lord may spread rapidly and be </a:t>
            </a:r>
            <a:r>
              <a:rPr lang="en-GB" sz="2800" i="1" dirty="0" err="1"/>
              <a:t>honored</a:t>
            </a:r>
            <a:r>
              <a:rPr lang="en-GB" sz="2800" i="1" dirty="0"/>
              <a:t>…”</a:t>
            </a:r>
            <a:endParaRPr lang="en-US" sz="2800" dirty="0"/>
          </a:p>
          <a:p>
            <a:pPr lvl="1"/>
            <a:r>
              <a:rPr lang="en-GB" sz="2800" dirty="0"/>
              <a:t>Generally, churches have now resumed physical services under strict observation of abiding health guidelines which include meeting up to three times in a week. </a:t>
            </a:r>
            <a:r>
              <a:rPr lang="en-GB" sz="2800" b="1" dirty="0"/>
              <a:t>Let us pray that the pandemic recedes completely so that the Lord’s work is unhindered</a:t>
            </a:r>
            <a:r>
              <a:rPr lang="en-GB" sz="2800" dirty="0"/>
              <a:t>.</a:t>
            </a:r>
            <a:endParaRPr lang="en-US" sz="2800" dirty="0"/>
          </a:p>
          <a:p>
            <a:endParaRPr lang="en-US" dirty="0"/>
          </a:p>
        </p:txBody>
      </p:sp>
    </p:spTree>
    <p:extLst>
      <p:ext uri="{BB962C8B-B14F-4D97-AF65-F5344CB8AC3E}">
        <p14:creationId xmlns:p14="http://schemas.microsoft.com/office/powerpoint/2010/main" val="3966883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133599"/>
            <a:ext cx="8915400" cy="3930869"/>
          </a:xfrm>
        </p:spPr>
        <p:txBody>
          <a:bodyPr>
            <a:noAutofit/>
          </a:bodyPr>
          <a:lstStyle/>
          <a:p>
            <a:pPr lvl="1"/>
            <a:r>
              <a:rPr lang="en-GB" sz="2800" dirty="0"/>
              <a:t>The Church has complemented government efforts by allowing its members as well as other citizens within given communities surrounding churches, to access selected health services, including vaccinations, from within church premises. </a:t>
            </a:r>
            <a:r>
              <a:rPr lang="en-GB" sz="2800" b="1" dirty="0"/>
              <a:t>Let us pray that those being reached through this gesture of ‘love for neighbour’ will experience the love of God in their hearts. </a:t>
            </a:r>
            <a:endParaRPr lang="en-US" sz="2800" dirty="0"/>
          </a:p>
        </p:txBody>
      </p:sp>
    </p:spTree>
    <p:extLst>
      <p:ext uri="{BB962C8B-B14F-4D97-AF65-F5344CB8AC3E}">
        <p14:creationId xmlns:p14="http://schemas.microsoft.com/office/powerpoint/2010/main" val="4239854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3DFE-F4AF-C044-B6BB-D874FDB825B8}"/>
              </a:ext>
            </a:extLst>
          </p:cNvPr>
          <p:cNvSpPr>
            <a:spLocks noGrp="1"/>
          </p:cNvSpPr>
          <p:nvPr>
            <p:ph type="title"/>
          </p:nvPr>
        </p:nvSpPr>
        <p:spPr/>
        <p:txBody>
          <a:bodyPr/>
          <a:lstStyle/>
          <a:p>
            <a:r>
              <a:rPr lang="en-GB" b="1" dirty="0"/>
              <a:t>THE CHURCH (2 Thess. 3:1)</a:t>
            </a:r>
            <a:endParaRPr lang="en-US" dirty="0"/>
          </a:p>
        </p:txBody>
      </p:sp>
      <p:sp>
        <p:nvSpPr>
          <p:cNvPr id="3" name="Content Placeholder 2">
            <a:extLst>
              <a:ext uri="{FF2B5EF4-FFF2-40B4-BE49-F238E27FC236}">
                <a16:creationId xmlns:a16="http://schemas.microsoft.com/office/drawing/2014/main" id="{609B924D-3F92-3443-801C-A1447794C65F}"/>
              </a:ext>
            </a:extLst>
          </p:cNvPr>
          <p:cNvSpPr>
            <a:spLocks noGrp="1"/>
          </p:cNvSpPr>
          <p:nvPr>
            <p:ph idx="1"/>
          </p:nvPr>
        </p:nvSpPr>
        <p:spPr>
          <a:xfrm>
            <a:off x="2589212" y="2133599"/>
            <a:ext cx="8915400" cy="3930869"/>
          </a:xfrm>
        </p:spPr>
        <p:txBody>
          <a:bodyPr>
            <a:noAutofit/>
          </a:bodyPr>
          <a:lstStyle/>
          <a:p>
            <a:pPr lvl="1"/>
            <a:r>
              <a:rPr lang="en-US" sz="2800" b="1" dirty="0"/>
              <a:t>Let us pray for ministry efforts in every church to bear fruit as people resume church attendance amidst indications of widespread drops numerically.</a:t>
            </a:r>
            <a:endParaRPr lang="en-US" sz="2800" dirty="0"/>
          </a:p>
        </p:txBody>
      </p:sp>
    </p:spTree>
    <p:extLst>
      <p:ext uri="{BB962C8B-B14F-4D97-AF65-F5344CB8AC3E}">
        <p14:creationId xmlns:p14="http://schemas.microsoft.com/office/powerpoint/2010/main" val="235755246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TotalTime>
  <Words>1699</Words>
  <Application>Microsoft Macintosh PowerPoint</Application>
  <PresentationFormat>Widescreen</PresentationFormat>
  <Paragraphs>65</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Century Gothic</vt:lpstr>
      <vt:lpstr>Wingdings</vt:lpstr>
      <vt:lpstr>Wingdings 3</vt:lpstr>
      <vt:lpstr>Wisp</vt:lpstr>
      <vt:lpstr>AFReG Prayer Connection</vt:lpstr>
      <vt:lpstr>Prologue: Psalm 100:4-5</vt:lpstr>
      <vt:lpstr>THANKSGIVING (Psalm 100:4)</vt:lpstr>
      <vt:lpstr>THANKSGIVING (Psalm 100:4)</vt:lpstr>
      <vt:lpstr>THANKSGIVING (Psalm 100:4)</vt:lpstr>
      <vt:lpstr>THANKSGIVING (Psalm 100:4)</vt:lpstr>
      <vt:lpstr>THE CHURCH (2 Thess. 3:1)</vt:lpstr>
      <vt:lpstr>THE CHURCH (2 Thess. 3:1)</vt:lpstr>
      <vt:lpstr>THE CHURCH (2 Thess. 3:1)</vt:lpstr>
      <vt:lpstr>THE CHURCH (2 Thess. 3:1)</vt:lpstr>
      <vt:lpstr>THE CHURCH (2 Thess. 3:1)</vt:lpstr>
      <vt:lpstr>THE CHURCH (2 Thess. 3:1)</vt:lpstr>
      <vt:lpstr>THE CHURCH (2 Thess. 3:1)</vt:lpstr>
      <vt:lpstr>THE CHURCH (2 Thess. 3:1)</vt:lpstr>
      <vt:lpstr>THE CHURCH (2 Thess. 3:1)</vt:lpstr>
      <vt:lpstr>THE CHURCH (2 Thess. 3:1)</vt:lpstr>
      <vt:lpstr>THE CHURCH (2 Thess. 3:1)</vt:lpstr>
      <vt:lpstr>POLITICAL SITUATION (Stable; relative peace, howbeit, with observable tensions in some quarters) Jer. 29:7</vt:lpstr>
      <vt:lpstr>POLITICAL SITUATION (Stable; relative peace, although with observable tensions in some quarters) Jer. 29:7</vt:lpstr>
      <vt:lpstr>POLITICAL SITUATION (Stable; relative peace, although with observable tensions in some quarters) Jer. 29:7</vt:lpstr>
      <vt:lpstr>POLITICAL SITUATION (Stable; relative peace, although with observable tensions in some quarters) Jer. 29:7</vt:lpstr>
      <vt:lpstr>POLITICAL SITUATION (Stable; relative peace, although with observable tensions in some quarters) Jer. 29:7</vt:lpstr>
      <vt:lpstr>ECONOMIC SITUATION (Recovery desired)- Jer. 29:7</vt:lpstr>
      <vt:lpstr>ECONOMIC SITUATION (Recovery desired)- Jer. 29:7</vt:lpstr>
      <vt:lpstr>ECONOMIC SITUATION (Recovery desired)- Jer. 29:7</vt:lpstr>
      <vt:lpstr>ECONOMIC SITUATION (Recovery desired)- Jer. 29:7</vt:lpstr>
      <vt:lpstr>CONCLUSION (1 Thess. 5:16-18)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AFReG Prayer Connection</dc:title>
  <dc:creator>Cindy Mitchell</dc:creator>
  <cp:lastModifiedBy>Cindy Mitchell</cp:lastModifiedBy>
  <cp:revision>6</cp:revision>
  <dcterms:created xsi:type="dcterms:W3CDTF">2022-02-23T12:14:45Z</dcterms:created>
  <dcterms:modified xsi:type="dcterms:W3CDTF">2022-02-23T21:16:24Z</dcterms:modified>
</cp:coreProperties>
</file>